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DB3EF-732D-49B8-96B8-C1F2C70A071D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7A2C-489F-4AF7-AE9D-3332E5942C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195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02052-4795-415F-A510-B260B7CC3B33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2034-F9AF-4D35-B619-E1E0F81AB3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01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72D99-F0F5-47C0-A780-F483EDFDAC20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73527-37E8-474F-A0F7-D2D098275B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576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F7691-665D-4459-812D-5B5B0BD7F20A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BA49-A66F-4860-A021-3859E7BFE9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614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5D3D4-346B-42DA-A536-A634AD9230BE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69983-C95B-418E-A2F7-BC441617EF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497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1D99-FC51-475A-9A78-9CFD0863C45D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BB01-405E-4C6D-89FD-45ED72A5C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848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3C1A-1963-4C37-9F84-DC20955F898E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2CF0-E258-46C5-B809-A3B5D772B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72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C2E6-768D-4939-9735-63758D7B0BE4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E659-A8FF-4CA5-B804-3F0F036F1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235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EED7C-ACD4-4237-9F4C-0A2079777A51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81FD-EF6F-488C-AF12-4FCD832191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597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E390-F2B7-44CB-A76F-E7EBFC240EFD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9541-A2AF-45A4-931C-664E1B0089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2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29B2-B417-4966-91AB-6843BD381808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C29B0-0258-49C0-A7C4-BF94A6DE91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81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E16473-6A70-46CE-9C0E-C9CF84C62DC4}" type="datetimeFigureOut">
              <a:rPr lang="ru-RU"/>
              <a:pPr>
                <a:defRPr/>
              </a:pPr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DE011D-7197-4083-8738-1342522B25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1.m4a"/><Relationship Id="rId7" Type="http://schemas.openxmlformats.org/officeDocument/2006/relationships/hyperlink" Target="http://www.vseopotolkah.ru/100/28.jpg" TargetMode="External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hyperlink" Target="http://www.iq.poquoson.org/6sci/atoms/neonA.gif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36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hyperlink" Target="http://cor.edu.27.ru/dlrstore/978eb95c-38cd-4841-8014-9d98c6e704db/133.jpg" TargetMode="Externa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media15.m4a"/><Relationship Id="rId7" Type="http://schemas.openxmlformats.org/officeDocument/2006/relationships/hyperlink" Target="http://science.compulenta.ru/upload/iblock/6ff/Wafer.jpg" TargetMode="External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chemistry-chemists.com/Video1/Phosphorus-white-dd20.JPG" TargetMode="External"/><Relationship Id="rId3" Type="http://schemas.openxmlformats.org/officeDocument/2006/relationships/audio" Target="../media/media16.m4a"/><Relationship Id="rId7" Type="http://schemas.openxmlformats.org/officeDocument/2006/relationships/image" Target="../media/image44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risha.info/uploads/posts/2008-07/1277392505_kava-ijen-crater-extraction-of-sulphur-5.jpg" TargetMode="External"/><Relationship Id="rId3" Type="http://schemas.openxmlformats.org/officeDocument/2006/relationships/audio" Target="../media/media17.m4a"/><Relationship Id="rId7" Type="http://schemas.openxmlformats.org/officeDocument/2006/relationships/image" Target="../media/image47.jpe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hyperlink" Target="http://www.historyforkids.org/scienceforkids/chemistry/atoms/pictures/sulphur.jpg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18.m4a"/><Relationship Id="rId7" Type="http://schemas.openxmlformats.org/officeDocument/2006/relationships/hyperlink" Target="http://m001.bcm.ru/902/50c72f2e-257d-4581-95cd-4acd79297d27_L.jpg" TargetMode="External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11" Type="http://schemas.openxmlformats.org/officeDocument/2006/relationships/image" Target="../media/image3.pn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belly-fat-loser.com/wp-content/uploads/2010/11/WW1-mustard-gas-attack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media19.m4a"/><Relationship Id="rId7" Type="http://schemas.openxmlformats.org/officeDocument/2006/relationships/hyperlink" Target="http://images03.olx.ru/ui/7/36/72/1285091714_122983472_1-----1285091714.jpg" TargetMode="External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11" Type="http://schemas.openxmlformats.org/officeDocument/2006/relationships/image" Target="../media/image3.png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csupomona.edu/~engineering/img/argon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media20.m4a"/><Relationship Id="rId7" Type="http://schemas.openxmlformats.org/officeDocument/2006/relationships/hyperlink" Target="http://ru.wikipedia.org/wiki/%D0%A4%D0%B0%D0%B9%D0%BB:KaliumunterTetrahydrofuran.JPG" TargetMode="External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57.jpeg"/><Relationship Id="rId11" Type="http://schemas.openxmlformats.org/officeDocument/2006/relationships/image" Target="../media/image3.png"/><Relationship Id="rId5" Type="http://schemas.openxmlformats.org/officeDocument/2006/relationships/hyperlink" Target="http://www.bashvest.ru/photos/13.09.2007/atoms_dva.jpg" TargetMode="External"/><Relationship Id="rId10" Type="http://schemas.openxmlformats.org/officeDocument/2006/relationships/image" Target="../media/image59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nkj.ru/upload/iblock/d00cd7adcfbda141ea68160485c4d5de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21.m4a"/><Relationship Id="rId7" Type="http://schemas.openxmlformats.org/officeDocument/2006/relationships/hyperlink" Target="http://www.ihslift.com/batt1.png" TargetMode="External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61.png"/><Relationship Id="rId11" Type="http://schemas.openxmlformats.org/officeDocument/2006/relationships/image" Target="../media/image3.pn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proelectro.ru/users/2008/02/5599/c840a6c7b0bc0d404d26a7f7e7338a11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media22.m4a"/><Relationship Id="rId7" Type="http://schemas.openxmlformats.org/officeDocument/2006/relationships/hyperlink" Target="http://www.velobomba.ru/uploads/image/Vertex_Team.jpg" TargetMode="External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tags" Target="../tags/tag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2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6.m4a"/><Relationship Id="rId7" Type="http://schemas.openxmlformats.org/officeDocument/2006/relationships/image" Target="../media/image74.jpeg"/><Relationship Id="rId2" Type="http://schemas.microsoft.com/office/2007/relationships/media" Target="../media/media26.m4a"/><Relationship Id="rId1" Type="http://schemas.openxmlformats.org/officeDocument/2006/relationships/tags" Target="../tags/tag24.xml"/><Relationship Id="rId6" Type="http://schemas.openxmlformats.org/officeDocument/2006/relationships/hyperlink" Target="http://0.tqn.com/d/chemistry/1/0/q/I/1/Manganese.jpg" TargetMode="External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900igr.net/datai/khimija/Ispolzovanie-metallov/0007-014-Iz-zheleza-delajut-gvozdi-gajki-bolty-razlichnye-instrumenty-i-mnogoe.jpg" TargetMode="External"/><Relationship Id="rId3" Type="http://schemas.openxmlformats.org/officeDocument/2006/relationships/audio" Target="../media/media27.m4a"/><Relationship Id="rId7" Type="http://schemas.openxmlformats.org/officeDocument/2006/relationships/image" Target="../media/image76.jpeg"/><Relationship Id="rId2" Type="http://schemas.microsoft.com/office/2007/relationships/media" Target="../media/media27.m4a"/><Relationship Id="rId1" Type="http://schemas.openxmlformats.org/officeDocument/2006/relationships/tags" Target="../tags/tag25.xml"/><Relationship Id="rId6" Type="http://schemas.openxmlformats.org/officeDocument/2006/relationships/hyperlink" Target="http://img.geocaching.com/cache/2ae3a870-f2fc-4dc7-b8b2-9646168f2e68.jpg" TargetMode="External"/><Relationship Id="rId5" Type="http://schemas.openxmlformats.org/officeDocument/2006/relationships/image" Target="../media/image75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8.m4a"/><Relationship Id="rId7" Type="http://schemas.openxmlformats.org/officeDocument/2006/relationships/image" Target="../media/image79.png"/><Relationship Id="rId2" Type="http://schemas.microsoft.com/office/2007/relationships/media" Target="../media/media28.m4a"/><Relationship Id="rId1" Type="http://schemas.openxmlformats.org/officeDocument/2006/relationships/tags" Target="../tags/tag26.xml"/><Relationship Id="rId6" Type="http://schemas.openxmlformats.org/officeDocument/2006/relationships/hyperlink" Target="http://fr.academic.ru/pictures/frwiki/49/180px-Electron_shell_027_Cobalt.svg.png" TargetMode="External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tags" Target="../tags/tag2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0/0c/Be-140g.jpg" TargetMode="External"/><Relationship Id="rId3" Type="http://schemas.openxmlformats.org/officeDocument/2006/relationships/audio" Target="../media/media5.m4a"/><Relationship Id="rId7" Type="http://schemas.openxmlformats.org/officeDocument/2006/relationships/hyperlink" Target="http://ru.wikipedia.org/wiki/%D0%9C%D0%B5%D1%82%D0%B0%D0%BB%D0%BB" TargetMode="Externa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6.m4a"/><Relationship Id="rId7" Type="http://schemas.openxmlformats.org/officeDocument/2006/relationships/hyperlink" Target="//upload.wikimedia.org/wikipedia/commons/2/2e/Boron_mNACTEC.jpg" TargetMode="External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1.gif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8.m4a"/><Relationship Id="rId7" Type="http://schemas.openxmlformats.org/officeDocument/2006/relationships/image" Target="../media/image24.jpe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8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3763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 descr="Джинсовая ткань"/>
          <p:cNvSpPr>
            <a:spLocks noChangeArrowheads="1" noChangeShapeType="1" noTextEdit="1"/>
          </p:cNvSpPr>
          <p:nvPr/>
        </p:nvSpPr>
        <p:spPr bwMode="auto">
          <a:xfrm>
            <a:off x="1692275" y="836613"/>
            <a:ext cx="5832475" cy="503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Структурные элементы</a:t>
            </a:r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1239838" y="1989138"/>
            <a:ext cx="68611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Атомы</a:t>
            </a:r>
          </a:p>
        </p:txBody>
      </p:sp>
      <p:sp>
        <p:nvSpPr>
          <p:cNvPr id="2053" name="Заголовок 1"/>
          <p:cNvSpPr txBox="1">
            <a:spLocks/>
          </p:cNvSpPr>
          <p:nvPr/>
        </p:nvSpPr>
        <p:spPr bwMode="auto">
          <a:xfrm>
            <a:off x="900113" y="4406900"/>
            <a:ext cx="79930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C03BD"/>
                </a:solidFill>
                <a:latin typeface="Arial" panose="020B0604020202020204" pitchFamily="34" charset="0"/>
              </a:rPr>
              <a:t>Атом</a:t>
            </a:r>
            <a:r>
              <a:rPr lang="ru-RU" altLang="ru-RU" sz="2800">
                <a:solidFill>
                  <a:srgbClr val="0C03BD"/>
                </a:solidFill>
                <a:latin typeface="Arial" panose="020B0604020202020204" pitchFamily="34" charset="0"/>
              </a:rPr>
              <a:t> (от греч. atomos — неделимый) – наименьший носитель свойств химического вещества.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229600" cy="1081088"/>
          </a:xfrm>
        </p:spPr>
        <p:txBody>
          <a:bodyPr/>
          <a:lstStyle/>
          <a:p>
            <a:br>
              <a:rPr lang="en-US" altLang="ru-RU" sz="2000" b="1"/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9 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ru-RU" sz="4000" b="1"/>
            </a:br>
            <a:endParaRPr lang="ru-RU" altLang="ru-RU" sz="2000" b="1"/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332038"/>
            <a:ext cx="4525962" cy="4525962"/>
          </a:xfr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087563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52750" y="1263650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Fluorum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512888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10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/>
          </a:p>
        </p:txBody>
      </p:sp>
      <p:pic>
        <p:nvPicPr>
          <p:cNvPr id="12291" name="Picture 2" descr="Картинка 43 из 55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683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Картинка 9 из 1648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65400"/>
            <a:ext cx="60372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105150" y="1287463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Neon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ru-RU" altLang="ru-RU" b="1"/>
            </a:br>
            <a:r>
              <a:rPr lang="en-US" altLang="ru-RU" sz="4000" b="1">
                <a:solidFill>
                  <a:srgbClr val="FF0000"/>
                </a:solidFill>
              </a:rPr>
              <a:t> </a:t>
            </a:r>
            <a:r>
              <a:rPr lang="ru-RU" altLang="ru-RU" sz="4000" b="1">
                <a:solidFill>
                  <a:srgbClr val="FF0000"/>
                </a:solidFill>
              </a:rPr>
              <a:t>           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332038"/>
            <a:ext cx="6035675" cy="4525962"/>
          </a:xfrm>
          <a:noFill/>
        </p:spPr>
      </p:pic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276600" y="1338263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Natrium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11188" y="112713"/>
            <a:ext cx="8229600" cy="12827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12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525" y="2276475"/>
            <a:ext cx="6086475" cy="4581525"/>
          </a:xfrm>
          <a:noFill/>
        </p:spPr>
      </p:pic>
      <p:pic>
        <p:nvPicPr>
          <p:cNvPr id="14340" name="Picture 2" descr="Картинка 8 из 84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0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509963" y="1284288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>
                <a:solidFill>
                  <a:srgbClr val="FF0000"/>
                </a:solidFill>
              </a:rPr>
              <a:t>Magnesium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Содержимое 3" descr="Алюм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59000"/>
            <a:ext cx="62642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517775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43213" y="1174750"/>
            <a:ext cx="42497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4400" b="1">
                <a:solidFill>
                  <a:srgbClr val="FF0000"/>
                </a:solidFill>
              </a:rPr>
              <a:t>Aluminium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9750" y="114300"/>
            <a:ext cx="8229600" cy="1143000"/>
          </a:xfrm>
        </p:spPr>
        <p:txBody>
          <a:bodyPr/>
          <a:lstStyle/>
          <a:p>
            <a:pPr eaLnBrk="1" hangingPunct="1"/>
            <a:br>
              <a:rPr lang="en-US" altLang="ru-RU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ru-RU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ru-RU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4105275" cy="2852737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Картинка 8 из 2419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708275"/>
            <a:ext cx="554196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00450" y="1244600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Silicium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25538"/>
          </a:xfrm>
        </p:spPr>
        <p:txBody>
          <a:bodyPr/>
          <a:lstStyle/>
          <a:p>
            <a:br>
              <a:rPr lang="ru-RU" altLang="ru-RU" sz="1800"/>
            </a:br>
            <a:br>
              <a:rPr lang="en-US" altLang="ru-RU" sz="1800"/>
            </a:br>
            <a:r>
              <a:rPr lang="ru-RU" altLang="ru-RU" sz="1800"/>
              <a:t>                </a:t>
            </a:r>
            <a:r>
              <a:rPr lang="ru-RU" altLang="ru-RU" sz="4000" b="1">
                <a:solidFill>
                  <a:srgbClr val="FF0000"/>
                </a:solidFill>
              </a:rPr>
              <a:t>15</a:t>
            </a:r>
            <a:br>
              <a:rPr lang="ru-RU" altLang="ru-RU" sz="4000" b="1">
                <a:solidFill>
                  <a:srgbClr val="FF0000"/>
                </a:solidFill>
              </a:rPr>
            </a:br>
            <a:r>
              <a:rPr lang="ru-RU" altLang="ru-RU" sz="4000" b="1">
                <a:solidFill>
                  <a:srgbClr val="FF0000"/>
                </a:solidFill>
              </a:rPr>
              <a:t> </a:t>
            </a:r>
            <a:r>
              <a:rPr lang="en-US" altLang="ru-RU" sz="4000" b="1">
                <a:solidFill>
                  <a:srgbClr val="FF0000"/>
                </a:solidFill>
              </a:rPr>
              <a:t>P</a:t>
            </a:r>
            <a:br>
              <a:rPr lang="ru-RU" altLang="ru-RU" sz="4000" b="1">
                <a:solidFill>
                  <a:srgbClr val="FF0000"/>
                </a:solidFill>
              </a:rPr>
            </a:br>
            <a:endParaRPr lang="ru-RU" altLang="ru-RU" sz="180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041650"/>
            <a:ext cx="2627313" cy="1971675"/>
          </a:xfr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64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6200"/>
            <a:ext cx="2736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Картинка 51 из 3773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500438"/>
            <a:ext cx="60039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843213" y="1176338"/>
            <a:ext cx="40322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Phosphorus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368425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16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000" b="1"/>
            </a:br>
            <a:endParaRPr lang="ru-RU" altLang="ru-RU" sz="2000" b="1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2652713" cy="2349500"/>
          </a:xfrm>
          <a:noFill/>
        </p:spPr>
      </p:pic>
      <p:pic>
        <p:nvPicPr>
          <p:cNvPr id="18436" name="Picture 5" descr="Картинка 68 из 2126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92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Картинка 134 из 230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2565400"/>
            <a:ext cx="643413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97213" y="1409700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Sulfur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14400" y="1196975"/>
            <a:ext cx="8229600" cy="1143000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1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5400"/>
            </a:br>
            <a:endParaRPr lang="ru-RU" altLang="ru-RU" sz="540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0"/>
            <a:ext cx="1835150" cy="3294063"/>
          </a:xfrm>
          <a:noFill/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6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Картинка 236 из 459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93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Картинка 5 из 33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17888"/>
            <a:ext cx="4500563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86100" y="1644650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Chlorum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"/>
    </mc:Choice>
    <mc:Fallback xmlns="">
      <p:transition spd="slow" advTm="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-396875" y="476250"/>
            <a:ext cx="8229600" cy="1439863"/>
          </a:xfrm>
        </p:spPr>
        <p:txBody>
          <a:bodyPr/>
          <a:lstStyle/>
          <a:p>
            <a:pPr defTabSz="466725"/>
            <a:r>
              <a:rPr lang="en-US" altLang="ru-RU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7238" y="0"/>
            <a:ext cx="3306762" cy="2952750"/>
          </a:xfrm>
          <a:noFill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0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http://images03.olx.ru/ui/7/36/72/1285091714_122983472_1-----1285091714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211638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Картинка 19 из 1123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543300"/>
            <a:ext cx="49466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232025" y="1358900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b="1">
                <a:solidFill>
                  <a:srgbClr val="FF0000"/>
                </a:solidFill>
              </a:rPr>
              <a:t>Argon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"/>
    </mc:Choice>
    <mc:Fallback xmlns="">
      <p:transition spd="slow" advTm="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39750" y="74613"/>
            <a:ext cx="8229600" cy="1143000"/>
          </a:xfrm>
        </p:spPr>
        <p:txBody>
          <a:bodyPr/>
          <a:lstStyle/>
          <a:p>
            <a:pPr eaLnBrk="1" hangingPunct="1"/>
            <a:b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2000" b="1"/>
            </a:br>
            <a:endParaRPr lang="ru-RU" altLang="ru-RU" sz="4000" b="1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613251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Картинка 2 из 136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6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Картинка 94 из 138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708275"/>
            <a:ext cx="2867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Содержимое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647700"/>
          </a:xfrm>
        </p:spPr>
        <p:txBody>
          <a:bodyPr/>
          <a:lstStyle/>
          <a:p>
            <a:pPr eaLnBrk="1" hangingPunct="1"/>
            <a:r>
              <a:rPr lang="ru-RU" altLang="ru-RU"/>
              <a:t>Легкий газообразный неметалл  без вкуса цвета и запаха.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92500" y="1098550"/>
          <a:ext cx="3432175" cy="884238"/>
        </p:xfrm>
        <a:graphic>
          <a:graphicData uri="http://schemas.openxmlformats.org/drawingml/2006/table">
            <a:tbl>
              <a:tblPr/>
              <a:tblGrid>
                <a:gridCol w="3432175">
                  <a:extLst>
                    <a:ext uri="{9D8B030D-6E8A-4147-A177-3AD203B41FA5}">
                      <a16:colId xmlns:a16="http://schemas.microsoft.com/office/drawing/2014/main" val="2991229842"/>
                    </a:ext>
                  </a:extLst>
                </a:gridCol>
              </a:tblGrid>
              <a:tr h="884238">
                <a:tc>
                  <a:txBody>
                    <a:bodyPr/>
                    <a:lstStyle/>
                    <a:p>
                      <a:pPr algn="l" fontAlgn="t"/>
                      <a:br>
                        <a:rPr lang="en-US" sz="1800" dirty="0">
                          <a:effectLst/>
                        </a:rPr>
                      </a:b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</a:rPr>
                        <a:t>Hydrogenium</a:t>
                      </a:r>
                      <a:endParaRPr lang="en-US" sz="4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64317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http://www.bashvest.ru/photos/13.09.2007/atoms_dv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8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upload.wikimedia.org/wikipedia/commons/thumb/4/44/KaliumunterTetrahydrofuran.JPG/220px-KaliumunterTetrahydrofuran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555875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Картинка 2 из 1087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7488"/>
            <a:ext cx="4643438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4932363" y="3284538"/>
            <a:ext cx="37798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  <a:cs typeface="Arial" panose="020B0604020202020204" pitchFamily="34" charset="0"/>
              </a:rPr>
              <a:t>Сплав состава: натрий 12 %, калий 47 %, цезий 41 % — обладает рекордно низкой температурой плавления −78 °C.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771775" y="1365250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Kalium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"/>
    </mc:Choice>
    <mc:Fallback xmlns="">
      <p:transition spd="slow" advTm="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-541338" y="692150"/>
            <a:ext cx="8229601" cy="11430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</a:rPr>
              <a:t>             20</a:t>
            </a:r>
            <a:br>
              <a:rPr lang="ru-RU" altLang="ru-RU" sz="4000" b="1">
                <a:solidFill>
                  <a:srgbClr val="FF0000"/>
                </a:solidFill>
              </a:rPr>
            </a:br>
            <a:r>
              <a:rPr lang="ru-RU" altLang="ru-RU" sz="4000" b="1">
                <a:solidFill>
                  <a:srgbClr val="FF0000"/>
                </a:solidFill>
              </a:rPr>
              <a:t> </a:t>
            </a:r>
            <a:r>
              <a:rPr lang="en-US" altLang="ru-RU" sz="4000" b="1">
                <a:solidFill>
                  <a:srgbClr val="FF0000"/>
                </a:solidFill>
              </a:rPr>
              <a:t>Ca</a:t>
            </a:r>
            <a:r>
              <a:rPr lang="ru-RU" altLang="ru-RU" sz="4000" b="1">
                <a:solidFill>
                  <a:srgbClr val="FF0000"/>
                </a:solidFill>
              </a:rPr>
              <a:t> </a:t>
            </a:r>
            <a:br>
              <a:rPr lang="ru-RU" altLang="ru-RU" sz="4000" b="1">
                <a:solidFill>
                  <a:srgbClr val="FF0000"/>
                </a:solidFill>
              </a:rPr>
            </a:br>
            <a:endParaRPr lang="ru-RU" altLang="ru-RU" sz="2800" b="1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0"/>
            <a:ext cx="4000500" cy="2625725"/>
          </a:xfrm>
          <a:noFill/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Картинка 1 из 1015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2924175"/>
            <a:ext cx="518636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Картинка 2 из 8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0500"/>
            <a:ext cx="38163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500563" y="2933700"/>
            <a:ext cx="4751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Баббит БК-2 –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 +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Pb</a:t>
            </a:r>
            <a:r>
              <a:rPr lang="ru-R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763713" y="1751013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Calcium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"/>
    </mc:Choice>
    <mc:Fallback xmlns="">
      <p:transition spd="slow" advTm="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630238"/>
            <a:ext cx="5616575" cy="1143000"/>
          </a:xfrm>
        </p:spPr>
        <p:txBody>
          <a:bodyPr/>
          <a:lstStyle/>
          <a:p>
            <a:r>
              <a:rPr lang="en-US" altLang="ru-RU" sz="4000" b="1">
                <a:solidFill>
                  <a:srgbClr val="FF0000"/>
                </a:solidFill>
              </a:rPr>
              <a:t>          </a:t>
            </a:r>
            <a:r>
              <a:rPr lang="ru-RU" altLang="ru-RU" sz="4000" b="1">
                <a:solidFill>
                  <a:srgbClr val="FF0000"/>
                </a:solidFill>
              </a:rPr>
              <a:t>21 </a:t>
            </a:r>
            <a:br>
              <a:rPr lang="en-US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Sc</a:t>
            </a:r>
            <a:r>
              <a:rPr lang="ru-RU" altLang="ru-RU" sz="2800" b="1">
                <a:solidFill>
                  <a:srgbClr val="FF0000"/>
                </a:solidFill>
              </a:rPr>
              <a:t>   </a:t>
            </a:r>
            <a:br>
              <a:rPr lang="ru-RU" altLang="ru-RU" sz="2800" b="1">
                <a:solidFill>
                  <a:srgbClr val="FF0000"/>
                </a:solidFill>
              </a:rPr>
            </a:br>
            <a:endParaRPr lang="ru-RU" altLang="ru-RU" sz="2800" b="1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4284662" cy="2624138"/>
          </a:xfrm>
          <a:noFill/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02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527425" y="3141663"/>
            <a:ext cx="56165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</a:t>
            </a: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Сплав 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Al + Sc</a:t>
            </a:r>
            <a:endParaRPr lang="ru-RU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3558" name="Picture 12" descr="Картинка 37 из 89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60800"/>
            <a:ext cx="46847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382713" y="1647825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Scandium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"/>
    </mc:Choice>
    <mc:Fallback xmlns="">
      <p:transition spd="slow" advTm="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6697662" cy="1143000"/>
          </a:xfrm>
        </p:spPr>
        <p:txBody>
          <a:bodyPr/>
          <a:lstStyle/>
          <a:p>
            <a:r>
              <a:rPr lang="en-US" altLang="ru-RU" sz="4000" b="1">
                <a:solidFill>
                  <a:srgbClr val="FF0000"/>
                </a:solidFill>
              </a:rPr>
              <a:t>            </a:t>
            </a:r>
            <a:r>
              <a:rPr lang="ru-RU" altLang="ru-RU" sz="4000" b="1">
                <a:solidFill>
                  <a:srgbClr val="FF0000"/>
                </a:solidFill>
              </a:rPr>
              <a:t>22</a:t>
            </a:r>
            <a:r>
              <a:rPr lang="en-US" altLang="ru-RU" sz="4000" b="1">
                <a:solidFill>
                  <a:srgbClr val="FF0000"/>
                </a:solidFill>
              </a:rPr>
              <a:t> </a:t>
            </a:r>
            <a:br>
              <a:rPr lang="en-US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 Ti</a:t>
            </a:r>
            <a:r>
              <a:rPr lang="ru-RU" altLang="ru-RU" sz="2800" b="1">
                <a:solidFill>
                  <a:srgbClr val="FF0000"/>
                </a:solidFill>
              </a:rPr>
              <a:t> </a:t>
            </a:r>
            <a:br>
              <a:rPr lang="ru-RU" altLang="ru-RU" sz="2800" b="1">
                <a:solidFill>
                  <a:srgbClr val="FF0000"/>
                </a:solidFill>
              </a:rPr>
            </a:br>
            <a:endParaRPr lang="ru-RU" altLang="ru-RU" sz="2800" b="1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068638"/>
            <a:ext cx="6419850" cy="347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366963" y="1782763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Titanium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"/>
    </mc:Choice>
    <mc:Fallback xmlns="">
      <p:transition spd="slow" advTm="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223963"/>
          </a:xfrm>
        </p:spPr>
        <p:txBody>
          <a:bodyPr/>
          <a:lstStyle/>
          <a:p>
            <a:r>
              <a:rPr lang="en-US" altLang="ru-RU" sz="4000" b="1">
                <a:solidFill>
                  <a:srgbClr val="FF0000"/>
                </a:solidFill>
              </a:rPr>
              <a:t>          </a:t>
            </a:r>
            <a:r>
              <a:rPr lang="ru-RU" altLang="ru-RU" sz="4000" b="1">
                <a:solidFill>
                  <a:srgbClr val="FF0000"/>
                </a:solidFill>
              </a:rPr>
              <a:t>23</a:t>
            </a:r>
            <a:r>
              <a:rPr lang="en-US" altLang="ru-RU" sz="4000" b="1">
                <a:solidFill>
                  <a:srgbClr val="FF0000"/>
                </a:solidFill>
              </a:rPr>
              <a:t>  </a:t>
            </a:r>
            <a:br>
              <a:rPr lang="en-US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 V</a:t>
            </a:r>
            <a:r>
              <a:rPr lang="ru-RU" altLang="ru-RU" sz="4000" b="1">
                <a:solidFill>
                  <a:srgbClr val="FF0000"/>
                </a:solidFill>
              </a:rPr>
              <a:t> </a:t>
            </a:r>
            <a:br>
              <a:rPr lang="ru-RU" altLang="ru-RU" sz="4000" b="1">
                <a:solidFill>
                  <a:srgbClr val="FF0000"/>
                </a:solidFill>
              </a:rPr>
            </a:br>
            <a:endParaRPr lang="ru-RU" altLang="ru-RU" sz="4000" b="1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2686050"/>
            <a:ext cx="3305175" cy="4171950"/>
          </a:xfrm>
          <a:noFill/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609850" cy="26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132138" y="1455738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Vanadium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"/>
    </mc:Choice>
    <mc:Fallback xmlns="">
      <p:transition spd="slow" advTm="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b="1">
                <a:solidFill>
                  <a:srgbClr val="FF0000"/>
                </a:solidFill>
              </a:rPr>
              <a:t>            </a:t>
            </a:r>
            <a:r>
              <a:rPr lang="ru-RU" altLang="ru-RU" sz="4000" b="1">
                <a:solidFill>
                  <a:srgbClr val="FF0000"/>
                </a:solidFill>
              </a:rPr>
              <a:t>24 </a:t>
            </a:r>
            <a:br>
              <a:rPr lang="en-US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Cr</a:t>
            </a:r>
            <a:r>
              <a:rPr lang="ru-RU" altLang="ru-RU" sz="4000" b="1">
                <a:solidFill>
                  <a:srgbClr val="FF0000"/>
                </a:solidFill>
              </a:rPr>
              <a:t> </a:t>
            </a:r>
            <a:br>
              <a:rPr lang="ru-RU" altLang="ru-RU" sz="4000" b="1">
                <a:solidFill>
                  <a:srgbClr val="FF0000"/>
                </a:solidFill>
              </a:rPr>
            </a:br>
            <a:endParaRPr lang="ru-RU" altLang="ru-RU" sz="4000" b="1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0" y="3114675"/>
            <a:ext cx="6207125" cy="3708400"/>
          </a:xfr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419350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43213" y="1176338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Chromium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"/>
    </mc:Choice>
    <mc:Fallback xmlns="">
      <p:transition spd="slow" advTm="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2211388"/>
            <a:ext cx="4679950" cy="4646612"/>
          </a:xfrm>
          <a:noFill/>
        </p:spPr>
      </p:pic>
      <p:pic>
        <p:nvPicPr>
          <p:cNvPr id="27652" name="Picture 5" descr="Картинка 1 из 69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31067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43213" y="1176338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/>
              <a:t>Manganum</a:t>
            </a:r>
            <a:endParaRPr lang="ru-RU" altLang="ru-RU" sz="4000" b="1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b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3473450"/>
            <a:ext cx="5435600" cy="3384550"/>
          </a:xfrm>
          <a:noFill/>
        </p:spPr>
      </p:pic>
      <p:pic>
        <p:nvPicPr>
          <p:cNvPr id="28676" name="Picture 5" descr="http://img.geocaching.com/cache/2ae3a870-f2fc-4dc7-b8b2-9646168f2e6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83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http://900igr.net/datai/khimija/Ispolzovanie-metallov/0007-014-Iz-zheleza-delajut-gvozdi-gajki-bolty-razlichnye-instrumenty-i-mnogo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36671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916238" y="1808163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Ferrum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27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505075"/>
            <a:ext cx="7620000" cy="4352925"/>
          </a:xfrm>
          <a:noFill/>
        </p:spPr>
      </p:pic>
      <p:pic>
        <p:nvPicPr>
          <p:cNvPr id="29700" name="Picture 5" descr="Картинка 2 из 77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63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43213" y="1176338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Cobaltum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br>
              <a:rPr lang="ru-RU" altLang="ru-RU" sz="28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 </a:t>
            </a:r>
            <a:r>
              <a:rPr lang="ru-RU" altLang="ru-RU" sz="4000" b="1">
                <a:solidFill>
                  <a:srgbClr val="FF0000"/>
                </a:solidFill>
              </a:rPr>
              <a:t>          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332038"/>
            <a:ext cx="6035675" cy="4525962"/>
          </a:xfrm>
          <a:noFill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52750" y="1344613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Niccolum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50938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2 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/>
          </a:p>
        </p:txBody>
      </p:sp>
      <p:pic>
        <p:nvPicPr>
          <p:cNvPr id="4099" name="Picture 2" descr="C:\Users\user\Pictures\iCAUH4C98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75" y="0"/>
            <a:ext cx="1773238" cy="1773238"/>
          </a:xfrm>
          <a:noFill/>
        </p:spPr>
      </p:pic>
      <p:pic>
        <p:nvPicPr>
          <p:cNvPr id="4100" name="Picture 2" descr="Картинка 14 из 876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08163"/>
            <a:ext cx="1022350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www.arpansa.gov.au/images/basics/He_atom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2713"/>
            <a:ext cx="2205038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Картинка 37 из 1111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700881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0" y="2060575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ru-RU" sz="3200" dirty="0">
                <a:latin typeface="+mn-lt"/>
              </a:rPr>
              <a:t>Легкий инертный газообразный неметалл без вкуса цвета и запаха.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000375" y="1514475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Helium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425575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</a:rPr>
              <a:t>        3 </a:t>
            </a:r>
            <a:br>
              <a:rPr lang="ru-RU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Li</a:t>
            </a:r>
            <a:br>
              <a:rPr lang="ru-RU" altLang="ru-RU" sz="4000" b="1">
                <a:solidFill>
                  <a:srgbClr val="FF0000"/>
                </a:solidFill>
              </a:rPr>
            </a:br>
            <a:r>
              <a:rPr lang="ru-RU" altLang="ru-RU" sz="40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123" name="Picture 2" descr="C:\Users\user\Pictures\1261733508_litii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349500"/>
            <a:ext cx="6257925" cy="4508500"/>
          </a:xfrm>
          <a:noFill/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97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395288" y="1844675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3200" dirty="0">
                <a:latin typeface="+mn-lt"/>
              </a:rPr>
              <a:t>Мягкий металл серебристо-белого цвета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97213" y="1279525"/>
            <a:ext cx="2971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Lithium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</a:rPr>
              <a:t>            4</a:t>
            </a:r>
            <a:r>
              <a:rPr lang="en-US" altLang="ru-RU" sz="4000" b="1">
                <a:solidFill>
                  <a:srgbClr val="FF0000"/>
                </a:solidFill>
              </a:rPr>
              <a:t> </a:t>
            </a:r>
            <a:br>
              <a:rPr lang="ru-RU" altLang="ru-RU" sz="4000" b="1">
                <a:solidFill>
                  <a:srgbClr val="FF0000"/>
                </a:solidFill>
              </a:rPr>
            </a:br>
            <a:r>
              <a:rPr lang="en-US" altLang="ru-RU" sz="4000" b="1">
                <a:solidFill>
                  <a:srgbClr val="FF0000"/>
                </a:solidFill>
              </a:rPr>
              <a:t>Be</a:t>
            </a:r>
            <a:r>
              <a:rPr lang="ru-RU" altLang="ru-RU" sz="4000" b="1">
                <a:solidFill>
                  <a:srgbClr val="FF0000"/>
                </a:solidFill>
              </a:rPr>
              <a:t> </a:t>
            </a:r>
            <a:br>
              <a:rPr lang="ru-RU" altLang="ru-RU" sz="4000" b="1">
                <a:solidFill>
                  <a:srgbClr val="FF0000"/>
                </a:solidFill>
              </a:rPr>
            </a:br>
            <a:endParaRPr lang="ru-RU" altLang="ru-RU" sz="2800" b="1"/>
          </a:p>
        </p:txBody>
      </p:sp>
      <p:pic>
        <p:nvPicPr>
          <p:cNvPr id="6147" name="Picture 2" descr="Картинка 3 из 8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50768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Картинка 139 из 84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6"/>
          <p:cNvSpPr>
            <a:spLocks noChangeArrowheads="1"/>
          </p:cNvSpPr>
          <p:nvPr/>
        </p:nvSpPr>
        <p:spPr bwMode="auto">
          <a:xfrm>
            <a:off x="971550" y="1773238"/>
            <a:ext cx="723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относительно твёрдый, хрупкий </a:t>
            </a:r>
            <a:r>
              <a:rPr lang="ru-RU" altLang="ru-RU" sz="1800">
                <a:latin typeface="Arial" panose="020B0604020202020204" pitchFamily="34" charset="0"/>
                <a:hlinkClick r:id="rId7" action="ppaction://hlinkfile" tooltip="Металл"/>
              </a:rPr>
              <a:t>металл</a:t>
            </a:r>
            <a:r>
              <a:rPr lang="ru-RU" altLang="ru-RU" sz="1800">
                <a:latin typeface="Arial" panose="020B0604020202020204" pitchFamily="34" charset="0"/>
              </a:rPr>
              <a:t> светло-серого цвета</a:t>
            </a:r>
          </a:p>
        </p:txBody>
      </p:sp>
      <p:pic>
        <p:nvPicPr>
          <p:cNvPr id="6150" name="Picture 7" descr="Файл:Be-140g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49488"/>
            <a:ext cx="345598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52675" y="1120775"/>
            <a:ext cx="4524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Beryllium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0795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5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 b="1"/>
          </a:p>
        </p:txBody>
      </p:sp>
      <p:pic>
        <p:nvPicPr>
          <p:cNvPr id="7171" name="Picture 2" descr="Картинка 3 из 3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38608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Картинка 44 из 3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2124075" y="2060575"/>
            <a:ext cx="630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Очень твердое,  тёмно-коричневое или чёрное вещество</a:t>
            </a:r>
          </a:p>
        </p:txBody>
      </p:sp>
      <p:pic>
        <p:nvPicPr>
          <p:cNvPr id="7174" name="Picture 7" descr="Файл:Boron mNACTEC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67013"/>
            <a:ext cx="493236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843213" y="1176338"/>
            <a:ext cx="29733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Borum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6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ru-RU" altLang="ru-RU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49725"/>
            <a:ext cx="3611563" cy="2708275"/>
          </a:xfrm>
          <a:noFill/>
        </p:spPr>
      </p:pic>
      <p:pic>
        <p:nvPicPr>
          <p:cNvPr id="8196" name="Picture 2" descr="C:\Users\user\Pictures\1512414lj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00425"/>
            <a:ext cx="50752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Картинка 91 из 151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7"/>
          <p:cNvSpPr>
            <a:spLocks noChangeArrowheads="1"/>
          </p:cNvSpPr>
          <p:nvPr/>
        </p:nvSpPr>
        <p:spPr bwMode="auto">
          <a:xfrm>
            <a:off x="2195513" y="2565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матово-черный (или прозрачный)  неметалл </a:t>
            </a:r>
          </a:p>
        </p:txBody>
      </p:sp>
      <p:sp>
        <p:nvSpPr>
          <p:cNvPr id="8199" name="Заголовок 1"/>
          <p:cNvSpPr txBox="1">
            <a:spLocks/>
          </p:cNvSpPr>
          <p:nvPr/>
        </p:nvSpPr>
        <p:spPr bwMode="auto">
          <a:xfrm>
            <a:off x="3000375" y="1514475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000" b="1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143250" y="1316038"/>
            <a:ext cx="29733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Carboneum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4"/>
          <p:cNvSpPr>
            <a:spLocks noGrp="1"/>
          </p:cNvSpPr>
          <p:nvPr>
            <p:ph type="title"/>
          </p:nvPr>
        </p:nvSpPr>
        <p:spPr>
          <a:xfrm>
            <a:off x="468313" y="5334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10150"/>
            <a:ext cx="27717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Картинка 17 из 9319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475"/>
            <a:ext cx="6108700" cy="4581525"/>
          </a:xfrm>
        </p:spPr>
      </p:pic>
      <p:pic>
        <p:nvPicPr>
          <p:cNvPr id="9221" name="Picture 6" descr="Картинка 8 из 2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Картинка 50 из 45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0"/>
            <a:ext cx="2914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7"/>
          <p:cNvSpPr>
            <a:spLocks noChangeArrowheads="1"/>
          </p:cNvSpPr>
          <p:nvPr/>
        </p:nvSpPr>
        <p:spPr bwMode="auto">
          <a:xfrm>
            <a:off x="1547813" y="16287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Газообразный неметалл  без цвета, вкуса и запаха.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339975" y="1019175"/>
            <a:ext cx="36560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Nitrogenium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11188" y="298450"/>
            <a:ext cx="8229600" cy="1143000"/>
          </a:xfrm>
        </p:spPr>
        <p:txBody>
          <a:bodyPr/>
          <a:lstStyle/>
          <a:p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8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1213" y="2538413"/>
            <a:ext cx="5792787" cy="4319587"/>
          </a:xfrm>
          <a:noFill/>
        </p:spPr>
      </p:pic>
      <p:pic>
        <p:nvPicPr>
          <p:cNvPr id="10244" name="Picture 4" descr="Картинка 77 из 3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Картинка 19 из 1532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угольник 6"/>
          <p:cNvSpPr>
            <a:spLocks noChangeArrowheads="1"/>
          </p:cNvSpPr>
          <p:nvPr/>
        </p:nvSpPr>
        <p:spPr bwMode="auto">
          <a:xfrm>
            <a:off x="2771775" y="18446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Химически активный газобразный неметалл без вкуса, цвета и запаха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163888" y="1079500"/>
            <a:ext cx="37449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4400" b="1">
                <a:solidFill>
                  <a:srgbClr val="FF0000"/>
                </a:solidFill>
              </a:rPr>
              <a:t>Oxygenium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168</Words>
  <Application>Microsoft Office PowerPoint</Application>
  <PresentationFormat>Экран (4:3)</PresentationFormat>
  <Paragraphs>71</Paragraphs>
  <Slides>29</Slides>
  <Notes>0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Impact</vt:lpstr>
      <vt:lpstr>Тема Office</vt:lpstr>
      <vt:lpstr>Презентация PowerPoint</vt:lpstr>
      <vt:lpstr>                  1    H  </vt:lpstr>
      <vt:lpstr>          2   He  </vt:lpstr>
      <vt:lpstr>        3  Li  </vt:lpstr>
      <vt:lpstr>            4  Be  </vt:lpstr>
      <vt:lpstr>          5  B    </vt:lpstr>
      <vt:lpstr>          6  C </vt:lpstr>
      <vt:lpstr>         7  N  </vt:lpstr>
      <vt:lpstr>        8  О </vt:lpstr>
      <vt:lpstr>         9    F  </vt:lpstr>
      <vt:lpstr>        10   Ne  </vt:lpstr>
      <vt:lpstr>              11   Na  </vt:lpstr>
      <vt:lpstr>        12   Mg </vt:lpstr>
      <vt:lpstr>        13  Al  </vt:lpstr>
      <vt:lpstr>          14  Si  </vt:lpstr>
      <vt:lpstr>                  15  P </vt:lpstr>
      <vt:lpstr>        16  S  </vt:lpstr>
      <vt:lpstr>         17  Cl  </vt:lpstr>
      <vt:lpstr>       18  Ar   </vt:lpstr>
      <vt:lpstr>            19  K   </vt:lpstr>
      <vt:lpstr>             20  Ca  </vt:lpstr>
      <vt:lpstr>          21  Sc    </vt:lpstr>
      <vt:lpstr>            22   Ti  </vt:lpstr>
      <vt:lpstr>          23    V  </vt:lpstr>
      <vt:lpstr>            24  Cr  </vt:lpstr>
      <vt:lpstr>             25  Mn   </vt:lpstr>
      <vt:lpstr>               26   Fe  </vt:lpstr>
      <vt:lpstr>           27  Co  </vt:lpstr>
      <vt:lpstr>            28   Ni  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Лептоны</dc:title>
  <dc:creator>Рашид</dc:creator>
  <cp:lastModifiedBy>Рашид Шарипов</cp:lastModifiedBy>
  <cp:revision>35</cp:revision>
  <dcterms:created xsi:type="dcterms:W3CDTF">2010-03-08T05:02:31Z</dcterms:created>
  <dcterms:modified xsi:type="dcterms:W3CDTF">2017-03-12T08:15:06Z</dcterms:modified>
</cp:coreProperties>
</file>