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77" r:id="rId6"/>
    <p:sldId id="272" r:id="rId7"/>
    <p:sldId id="285" r:id="rId8"/>
    <p:sldId id="280" r:id="rId9"/>
    <p:sldId id="259" r:id="rId10"/>
    <p:sldId id="281" r:id="rId11"/>
    <p:sldId id="282" r:id="rId12"/>
    <p:sldId id="263" r:id="rId13"/>
    <p:sldId id="289" r:id="rId14"/>
    <p:sldId id="274" r:id="rId15"/>
    <p:sldId id="273" r:id="rId16"/>
    <p:sldId id="287" r:id="rId17"/>
    <p:sldId id="275" r:id="rId18"/>
    <p:sldId id="291" r:id="rId19"/>
    <p:sldId id="288" r:id="rId20"/>
    <p:sldId id="276" r:id="rId21"/>
    <p:sldId id="28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6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7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9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9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8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3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9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3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0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DF6D-F84D-4658-B694-FE98370CBE8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6502-038D-4511-9A58-DEE95F85E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87086" y="1368026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«ЛОЖКА</a:t>
            </a:r>
          </a:p>
          <a:p>
            <a:pPr algn="ctr"/>
            <a:r>
              <a:rPr lang="ru-RU" sz="4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5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ПАССИВНЫМ САМОНАВЕДЕНИЕМ</a:t>
            </a:r>
          </a:p>
          <a:p>
            <a:pPr algn="ctr"/>
            <a:r>
              <a:rPr lang="ru-RU" sz="45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ВСТРОЕННОЙ ДОМАШНЕЙ ЛАБОРАТОРИЕЙ»</a:t>
            </a:r>
            <a:endParaRPr lang="ru-RU" sz="45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4114" y="101601"/>
            <a:ext cx="568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sz="4800" b="1" i="1" u="sng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029" y="5660572"/>
            <a:ext cx="918754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КУРКИНА ВЕРОНИКА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 2015г.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8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	Анализируется предполагаемая траектория движения ложки и сразу начинает звучать веселая музыка (предполагается, что настроение у малыша улучшается и повышается мотивация к приему пищи).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effectLst/>
              </a:rPr>
              <a:t>	Воспроизведение звука будет происходит непосредственно из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звуковых динамиков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, установленных </a:t>
            </a:r>
            <a:r>
              <a:rPr lang="ru-RU" sz="2400" dirty="0" smtClean="0">
                <a:solidFill>
                  <a:srgbClr val="FF0000"/>
                </a:solidFill>
              </a:rPr>
              <a:t>в мини-экране (см.далее)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2225517"/>
            <a:ext cx="4751264" cy="4632483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7379552" y="4235347"/>
            <a:ext cx="433189" cy="80682"/>
          </a:xfrm>
          <a:custGeom>
            <a:avLst/>
            <a:gdLst>
              <a:gd name="connsiteX0" fmla="*/ 0 w 336177"/>
              <a:gd name="connsiteY0" fmla="*/ 80682 h 80682"/>
              <a:gd name="connsiteX1" fmla="*/ 336177 w 336177"/>
              <a:gd name="connsiteY1" fmla="*/ 0 h 80682"/>
              <a:gd name="connsiteX2" fmla="*/ 336177 w 336177"/>
              <a:gd name="connsiteY2" fmla="*/ 0 h 8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177" h="80682">
                <a:moveTo>
                  <a:pt x="0" y="80682"/>
                </a:moveTo>
                <a:lnTo>
                  <a:pt x="336177" y="0"/>
                </a:lnTo>
                <a:lnTo>
                  <a:pt x="336177" y="0"/>
                </a:lnTo>
              </a:path>
            </a:pathLst>
          </a:custGeom>
          <a:solidFill>
            <a:schemeClr val="accent2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2" y="2216229"/>
            <a:ext cx="4516290" cy="28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1" y="212337"/>
            <a:ext cx="11914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	Как только ложка достигла рта и ее содержимое осталось во рту у ребенка, происходит отключение системы самонаведения и ложка превращается в обычный столовый прибор, чтобы ее снова можно было наполнить. 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	Как только ложка наполняется пищей, система наведения включается снова.</a:t>
            </a:r>
          </a:p>
          <a:p>
            <a:pPr algn="just"/>
            <a:endParaRPr lang="ru-RU" sz="2400" dirty="0">
              <a:solidFill>
                <a:srgbClr val="FF0000"/>
              </a:solidFill>
              <a:effectLst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99" y="2046704"/>
            <a:ext cx="6966436" cy="46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4638"/>
            <a:ext cx="120127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ЛОЖКУ ВСТРОЕНЫ АНАЛИЗАТОРЫ, ПРОВОДЯЩИЕ ИССЛЕДОВАНИЯ СЛЮНЫ.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ЗНАЧИТ, В ДОМАШНИХ УСЛОВИЯХ РЕБЕНКУ МОЖНО ПРОВЕСТИ ОЦЕНКУ ЕГО ЗДОРОВЬЯ </a:t>
            </a:r>
          </a:p>
          <a:p>
            <a:pPr algn="ctr"/>
            <a:endParaRPr lang="ru-RU" sz="2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3052857"/>
            <a:ext cx="12192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НА СЕГОДНЯШНИЙ ДЕНЬ (ДЛЯ СПРАВКИ):</a:t>
            </a:r>
          </a:p>
          <a:p>
            <a:pPr algn="ctr"/>
            <a:r>
              <a:rPr lang="ru-RU" sz="1200" dirty="0" smtClean="0"/>
              <a:t>В настоящее время существует огромное количество методик, позволяющих определить многие заболевания еще на начальной стадии и в очень короткий срок. По словам ученых, возможно, в будущем для диагностики у человека вместо крови будут брать на исследование слюну. Эксперты считают, что анализ крови обладает более высокой точностью, но зато анализ слюны более удобен для проведения экспресс-диагностики. Тем более что антитела, вырабатываемые организмом в ответ на вирусы, также присутствуют и в слюне. По их наличию можно судить о том или ином заболевании.</a:t>
            </a:r>
          </a:p>
          <a:p>
            <a:pPr algn="ctr"/>
            <a:r>
              <a:rPr lang="ru-RU" sz="1200" dirty="0" smtClean="0"/>
              <a:t>В первую очередь биохимический анализ слюны поможет выявить у человека дисбактериоз полости рта, что является симптомом таких заболеваний, как кариес, стоматит, гингивит или же болезней желудочно-кишечного тракта. Также анализ слюны способен выявить у человека наличие таких заболеваний, как ВИЧ или гепатит, болезни легких. Кроме того,  в слюне содержатся специфические белки, которые являются своего рода индикаторами риска возникновения онкологических заболеваний, болезней Альцгеймера, Паркинсона и сахарного диабета.</a:t>
            </a:r>
          </a:p>
          <a:p>
            <a:pPr algn="ctr"/>
            <a:r>
              <a:rPr lang="ru-RU" sz="1200" i="1" dirty="0" smtClean="0"/>
              <a:t>Состав слюны практически отражает состав плазмы крови. Однако сдать ее гораздо проще, чем кровь. Можно сказать, что в будущем  слюну будут сдавать на анализы  даже чаще, чем кровь.</a:t>
            </a:r>
          </a:p>
          <a:p>
            <a:pPr algn="ctr"/>
            <a:endParaRPr lang="ru-RU" sz="1300" i="1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95" y="923159"/>
            <a:ext cx="1195977" cy="948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65" y="1746977"/>
            <a:ext cx="1094009" cy="783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49" y="1116105"/>
            <a:ext cx="1501114" cy="794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525143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ВСТРОИВ АНАЛИЗАТОРЫ В КОРПУС ЛОЖКИ, МЫ РЕШИМ ПРОБЛЕМЫ РАННЕГО ВЫЯВЛЕНИЯ МНОГИХ ЗАБОЛЕВАНИЙ НА САМЫХ РАННИХ СТАДИЯХ НЕ ТОЛЬКО У МАЛЫШЕЙ, НО  И У РОДИТЕЛЕЙ.</a:t>
            </a:r>
          </a:p>
          <a:p>
            <a:pPr algn="ctr"/>
            <a:endParaRPr lang="ru-RU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7304" y="6167484"/>
            <a:ext cx="1219200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altLang="ru-RU" sz="3000" b="1" spc="600" dirty="0">
                <a:solidFill>
                  <a:srgbClr val="FF0000"/>
                </a:solidFill>
                <a:latin typeface="Monotype Corsiva" panose="03010101010201010101" pitchFamily="66" charset="0"/>
              </a:rPr>
              <a:t>Здоровье</a:t>
            </a:r>
            <a:r>
              <a:rPr lang="ru-RU" altLang="ru-RU" sz="3000" spc="6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000" b="1" spc="600" dirty="0">
                <a:solidFill>
                  <a:srgbClr val="FF0000"/>
                </a:solidFill>
                <a:latin typeface="Monotype Corsiva" panose="03010101010201010101" pitchFamily="66" charset="0"/>
              </a:rPr>
              <a:t>нации</a:t>
            </a:r>
            <a:r>
              <a:rPr lang="ru-RU" altLang="ru-RU" sz="3000" spc="600" dirty="0">
                <a:solidFill>
                  <a:srgbClr val="FF0000"/>
                </a:solidFill>
                <a:latin typeface="Monotype Corsiva" panose="03010101010201010101" pitchFamily="66" charset="0"/>
              </a:rPr>
              <a:t> – основа процветания </a:t>
            </a:r>
            <a:r>
              <a:rPr lang="ru-RU" altLang="ru-RU" sz="3000" spc="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России!!!</a:t>
            </a:r>
            <a:endParaRPr lang="ru-RU" altLang="ru-RU" sz="3000" spc="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339">
            <a:off x="3873948" y="-457771"/>
            <a:ext cx="4409496" cy="440949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 rot="21107112">
            <a:off x="4074458" y="1868212"/>
            <a:ext cx="874059" cy="4960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7" idx="3"/>
          </p:cNvCxnSpPr>
          <p:nvPr/>
        </p:nvCxnSpPr>
        <p:spPr>
          <a:xfrm>
            <a:off x="2700863" y="1513526"/>
            <a:ext cx="1655984" cy="597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594235" y="1605086"/>
            <a:ext cx="4473360" cy="506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1"/>
          </p:cNvCxnSpPr>
          <p:nvPr/>
        </p:nvCxnSpPr>
        <p:spPr>
          <a:xfrm flipH="1">
            <a:off x="4408770" y="2138633"/>
            <a:ext cx="6345595" cy="132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91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Для забора слюны используется отверстие, расположенное на внешней стороне ложки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(отверстие расположено в данном месте, в том числе, и по причине анатомического расположения слюнных желез)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5" y="2191655"/>
            <a:ext cx="5675086" cy="425631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805714" y="4528457"/>
            <a:ext cx="188686" cy="1741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596571" y="2322284"/>
            <a:ext cx="4209143" cy="22932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7" y="930728"/>
            <a:ext cx="5715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3816"/>
            <a:ext cx="6884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Украшение, которое находится на ложке ОТКРЫВАЕТСЯ. Прямо под ним расположен  мини-экран для вывода достоверных результатов </a:t>
            </a:r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rgbClr val="FF0000"/>
                </a:solidFill>
              </a:rPr>
              <a:t> состоянии ребенка. Внутри расположен мощный процессор, способный обрабатывать все полученные данные.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64197">
            <a:off x="7834755" y="1398078"/>
            <a:ext cx="1765749" cy="1136204"/>
          </a:xfrm>
          <a:prstGeom prst="rect">
            <a:avLst/>
          </a:prstGeom>
        </p:spPr>
      </p:pic>
      <p:sp>
        <p:nvSpPr>
          <p:cNvPr id="4" name="Улыбающееся лицо 3"/>
          <p:cNvSpPr/>
          <p:nvPr/>
        </p:nvSpPr>
        <p:spPr>
          <a:xfrm rot="2933657" flipH="1">
            <a:off x="8964579" y="2782866"/>
            <a:ext cx="2115632" cy="110654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>
            <a:off x="9085941" y="1510377"/>
            <a:ext cx="1640115" cy="1098392"/>
          </a:xfrm>
          <a:prstGeom prst="curvedConnector3">
            <a:avLst>
              <a:gd name="adj1" fmla="val 170354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2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ucascontracting.ca/wp-content/gallery/solar-panel-installation/solar-installation-galler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05" y="2060587"/>
            <a:ext cx="3348630" cy="22208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024" y="108761"/>
            <a:ext cx="11914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Обеспечим ложку солнечными батареями для обеспечения непрерывной работы всех систем, входящих в ее состав. Заряда батарей всегда хватает для бесперебойной работы даже в ночное время (в полной темноте).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Расположим данные батареи по периметру мини-экрана.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2" y="1619441"/>
            <a:ext cx="5715000" cy="571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64197">
            <a:off x="9061829" y="2086791"/>
            <a:ext cx="1765749" cy="1136204"/>
          </a:xfrm>
          <a:prstGeom prst="rect">
            <a:avLst/>
          </a:prstGeom>
        </p:spPr>
      </p:pic>
      <p:sp>
        <p:nvSpPr>
          <p:cNvPr id="2" name="Половина рамки 1"/>
          <p:cNvSpPr/>
          <p:nvPr/>
        </p:nvSpPr>
        <p:spPr>
          <a:xfrm rot="2935995">
            <a:off x="8967719" y="2027206"/>
            <a:ext cx="1827511" cy="1295269"/>
          </a:xfrm>
          <a:prstGeom prst="halfFrame">
            <a:avLst>
              <a:gd name="adj1" fmla="val 12925"/>
              <a:gd name="adj2" fmla="val 1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3722617">
            <a:off x="8957608" y="2036748"/>
            <a:ext cx="1827511" cy="1295269"/>
          </a:xfrm>
          <a:prstGeom prst="halfFrame">
            <a:avLst>
              <a:gd name="adj1" fmla="val 12925"/>
              <a:gd name="adj2" fmla="val 1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9748157" y="1570450"/>
            <a:ext cx="8906" cy="258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9945306" y="3481432"/>
            <a:ext cx="8906" cy="258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" idx="3"/>
          </p:cNvCxnSpPr>
          <p:nvPr/>
        </p:nvCxnSpPr>
        <p:spPr>
          <a:xfrm flipV="1">
            <a:off x="10253663" y="2249385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0403681" y="2421420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0553700" y="2602057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0108407" y="2087403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954212" y="1911067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" idx="2"/>
          </p:cNvCxnSpPr>
          <p:nvPr/>
        </p:nvCxnSpPr>
        <p:spPr>
          <a:xfrm>
            <a:off x="9281194" y="1985920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459788" y="1818443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81828" y="2147902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69755" y="3192931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577513" y="3043238"/>
            <a:ext cx="110456" cy="12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126538" y="3404273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9380697" y="3001466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34038" y="3171036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690111" y="3347249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223148" y="2826709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067507" y="2641921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4" y="108761"/>
            <a:ext cx="1191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Звуковые динамики расположены на боковой части экрана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2" y="1619441"/>
            <a:ext cx="5715000" cy="571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64197">
            <a:off x="9061829" y="2086791"/>
            <a:ext cx="1765749" cy="1136204"/>
          </a:xfrm>
          <a:prstGeom prst="rect">
            <a:avLst/>
          </a:prstGeom>
        </p:spPr>
      </p:pic>
      <p:sp>
        <p:nvSpPr>
          <p:cNvPr id="2" name="Половина рамки 1"/>
          <p:cNvSpPr/>
          <p:nvPr/>
        </p:nvSpPr>
        <p:spPr>
          <a:xfrm rot="2935995">
            <a:off x="8967719" y="2027206"/>
            <a:ext cx="1827511" cy="1295269"/>
          </a:xfrm>
          <a:prstGeom prst="halfFrame">
            <a:avLst>
              <a:gd name="adj1" fmla="val 12925"/>
              <a:gd name="adj2" fmla="val 1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3722617">
            <a:off x="8957608" y="2036748"/>
            <a:ext cx="1827511" cy="1295269"/>
          </a:xfrm>
          <a:prstGeom prst="halfFrame">
            <a:avLst>
              <a:gd name="adj1" fmla="val 12925"/>
              <a:gd name="adj2" fmla="val 1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9748157" y="1570450"/>
            <a:ext cx="8906" cy="258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9945306" y="3481432"/>
            <a:ext cx="8906" cy="258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" idx="3"/>
          </p:cNvCxnSpPr>
          <p:nvPr/>
        </p:nvCxnSpPr>
        <p:spPr>
          <a:xfrm flipV="1">
            <a:off x="10253663" y="2249385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0403681" y="2421420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0553700" y="2602057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0108407" y="2087403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954212" y="1911067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" idx="2"/>
          </p:cNvCxnSpPr>
          <p:nvPr/>
        </p:nvCxnSpPr>
        <p:spPr>
          <a:xfrm>
            <a:off x="9281194" y="1985920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459788" y="1818443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81828" y="2147902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69755" y="3192931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577513" y="3043238"/>
            <a:ext cx="110456" cy="12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126538" y="3404273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9380697" y="3001466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34038" y="3171036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690111" y="3347249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223148" y="2826709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067507" y="2641921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10547810" y="3347249"/>
            <a:ext cx="29703" cy="983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348328" y="4415732"/>
            <a:ext cx="2350186" cy="667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650130" y="4483338"/>
            <a:ext cx="279279" cy="2346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410328" y="4491408"/>
            <a:ext cx="279279" cy="2346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153424" y="4491407"/>
            <a:ext cx="279279" cy="2346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968767" y="4754322"/>
            <a:ext cx="279279" cy="2346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0819262" y="4754323"/>
            <a:ext cx="279279" cy="2346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9163814" y="2063079"/>
            <a:ext cx="847262" cy="2267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23148" y="5056804"/>
            <a:ext cx="261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ЗВУКОВЫЕ ДИНАМИКИ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5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7" y="930728"/>
            <a:ext cx="5715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771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Так как у ложки 2 режима: самонаведение и взятие образцов слюны для анализа, то для переключения между ними будет переключатель (который также позволит установить режим одновременной работы в 2-х состояниях)</a:t>
            </a:r>
          </a:p>
        </p:txBody>
      </p:sp>
      <p:sp>
        <p:nvSpPr>
          <p:cNvPr id="5" name="Капля 4"/>
          <p:cNvSpPr/>
          <p:nvPr/>
        </p:nvSpPr>
        <p:spPr>
          <a:xfrm>
            <a:off x="8861612" y="2312894"/>
            <a:ext cx="147917" cy="20170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9157447" y="2312894"/>
            <a:ext cx="1546412" cy="94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5792" y="-42185"/>
            <a:ext cx="5651449" cy="7772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0541" y="201706"/>
            <a:ext cx="890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ВСТРОЕННЫХ В ЛОЖКУ СИСТЕМ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4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2" y="1619441"/>
            <a:ext cx="5715000" cy="571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64197">
            <a:off x="9061829" y="2086791"/>
            <a:ext cx="1765749" cy="1136204"/>
          </a:xfrm>
          <a:prstGeom prst="rect">
            <a:avLst/>
          </a:prstGeom>
        </p:spPr>
      </p:pic>
      <p:sp>
        <p:nvSpPr>
          <p:cNvPr id="2" name="Половина рамки 1"/>
          <p:cNvSpPr/>
          <p:nvPr/>
        </p:nvSpPr>
        <p:spPr>
          <a:xfrm rot="2935995">
            <a:off x="8967719" y="2027206"/>
            <a:ext cx="1827511" cy="1295269"/>
          </a:xfrm>
          <a:prstGeom prst="halfFrame">
            <a:avLst>
              <a:gd name="adj1" fmla="val 12925"/>
              <a:gd name="adj2" fmla="val 1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3722617">
            <a:off x="8957608" y="2036748"/>
            <a:ext cx="1827511" cy="1295269"/>
          </a:xfrm>
          <a:prstGeom prst="halfFrame">
            <a:avLst>
              <a:gd name="adj1" fmla="val 12925"/>
              <a:gd name="adj2" fmla="val 1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9748157" y="1570450"/>
            <a:ext cx="8906" cy="258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9945306" y="3481432"/>
            <a:ext cx="8906" cy="258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" idx="3"/>
          </p:cNvCxnSpPr>
          <p:nvPr/>
        </p:nvCxnSpPr>
        <p:spPr>
          <a:xfrm flipV="1">
            <a:off x="10253663" y="2249385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0403681" y="2421420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0553700" y="2602057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0108407" y="2087403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954212" y="1911067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" idx="2"/>
          </p:cNvCxnSpPr>
          <p:nvPr/>
        </p:nvCxnSpPr>
        <p:spPr>
          <a:xfrm>
            <a:off x="9281194" y="1985920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459788" y="1818443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81828" y="2147902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69755" y="3192931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577513" y="3043238"/>
            <a:ext cx="110456" cy="12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126538" y="3404273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9380697" y="3001466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34038" y="3171036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690111" y="3347249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223148" y="2826709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067507" y="2641921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магнитный диск 43"/>
          <p:cNvSpPr/>
          <p:nvPr/>
        </p:nvSpPr>
        <p:spPr>
          <a:xfrm rot="13144585">
            <a:off x="5764734" y="6397005"/>
            <a:ext cx="151427" cy="150397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магнитный диск 50"/>
          <p:cNvSpPr/>
          <p:nvPr/>
        </p:nvSpPr>
        <p:spPr>
          <a:xfrm rot="13586271">
            <a:off x="7649775" y="4536421"/>
            <a:ext cx="151427" cy="150397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магнитный диск 51"/>
          <p:cNvSpPr/>
          <p:nvPr/>
        </p:nvSpPr>
        <p:spPr>
          <a:xfrm rot="13144585">
            <a:off x="6145540" y="5510463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магнитный диск 53"/>
          <p:cNvSpPr/>
          <p:nvPr/>
        </p:nvSpPr>
        <p:spPr>
          <a:xfrm rot="13144585">
            <a:off x="6920037" y="6080471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магнитный диск 54"/>
          <p:cNvSpPr/>
          <p:nvPr/>
        </p:nvSpPr>
        <p:spPr>
          <a:xfrm rot="13144585">
            <a:off x="5807306" y="5983023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магнитный диск 55"/>
          <p:cNvSpPr/>
          <p:nvPr/>
        </p:nvSpPr>
        <p:spPr>
          <a:xfrm rot="13144585">
            <a:off x="6658050" y="6271769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магнитный диск 56"/>
          <p:cNvSpPr/>
          <p:nvPr/>
        </p:nvSpPr>
        <p:spPr>
          <a:xfrm rot="13144585">
            <a:off x="6407906" y="5312703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магнитный диск 57"/>
          <p:cNvSpPr/>
          <p:nvPr/>
        </p:nvSpPr>
        <p:spPr>
          <a:xfrm rot="13144585">
            <a:off x="6768833" y="5172327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магнитный диск 58"/>
          <p:cNvSpPr/>
          <p:nvPr/>
        </p:nvSpPr>
        <p:spPr>
          <a:xfrm rot="13144585">
            <a:off x="5956872" y="5694276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магнитный диск 59"/>
          <p:cNvSpPr/>
          <p:nvPr/>
        </p:nvSpPr>
        <p:spPr>
          <a:xfrm rot="13144585">
            <a:off x="7131978" y="5877051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магнитный диск 60"/>
          <p:cNvSpPr/>
          <p:nvPr/>
        </p:nvSpPr>
        <p:spPr>
          <a:xfrm rot="13144585">
            <a:off x="6291161" y="6430859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магнитный диск 61"/>
          <p:cNvSpPr/>
          <p:nvPr/>
        </p:nvSpPr>
        <p:spPr>
          <a:xfrm rot="13144585">
            <a:off x="7235556" y="5632138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327933"/>
            <a:ext cx="9415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НОВИЗНА!!!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ТАКАЯ ЛОЖКА ДО СЕГО МОМЕНТА НЕ БЫЛА ИЗОБРЕТЕНА!!!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2" y="1619441"/>
            <a:ext cx="5715000" cy="571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64197">
            <a:off x="9061829" y="2086791"/>
            <a:ext cx="1765749" cy="1136204"/>
          </a:xfrm>
          <a:prstGeom prst="rect">
            <a:avLst/>
          </a:prstGeom>
        </p:spPr>
      </p:pic>
      <p:sp>
        <p:nvSpPr>
          <p:cNvPr id="2" name="Половина рамки 1"/>
          <p:cNvSpPr/>
          <p:nvPr/>
        </p:nvSpPr>
        <p:spPr>
          <a:xfrm rot="2935995">
            <a:off x="8967719" y="2027206"/>
            <a:ext cx="1827511" cy="1295269"/>
          </a:xfrm>
          <a:prstGeom prst="halfFrame">
            <a:avLst>
              <a:gd name="adj1" fmla="val 12925"/>
              <a:gd name="adj2" fmla="val 1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3722617">
            <a:off x="8957608" y="2036748"/>
            <a:ext cx="1827511" cy="1295269"/>
          </a:xfrm>
          <a:prstGeom prst="halfFrame">
            <a:avLst>
              <a:gd name="adj1" fmla="val 12925"/>
              <a:gd name="adj2" fmla="val 1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9748157" y="1570450"/>
            <a:ext cx="8906" cy="258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9945306" y="3481432"/>
            <a:ext cx="8906" cy="258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" idx="3"/>
          </p:cNvCxnSpPr>
          <p:nvPr/>
        </p:nvCxnSpPr>
        <p:spPr>
          <a:xfrm flipV="1">
            <a:off x="10253663" y="2249385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0403681" y="2421420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0553700" y="2602057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0108407" y="2087403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954212" y="1911067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" idx="2"/>
          </p:cNvCxnSpPr>
          <p:nvPr/>
        </p:nvCxnSpPr>
        <p:spPr>
          <a:xfrm>
            <a:off x="9281194" y="1985920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459788" y="1818443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081828" y="2147902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69755" y="3192931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577513" y="3043238"/>
            <a:ext cx="110456" cy="12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126538" y="3404273"/>
            <a:ext cx="134269" cy="15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9380697" y="3001466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34038" y="3171036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690111" y="3347249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223148" y="2826709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067507" y="2641921"/>
            <a:ext cx="116092" cy="10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магнитный диск 43"/>
          <p:cNvSpPr/>
          <p:nvPr/>
        </p:nvSpPr>
        <p:spPr>
          <a:xfrm rot="13144585">
            <a:off x="5764734" y="6397005"/>
            <a:ext cx="151427" cy="150397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магнитный диск 50"/>
          <p:cNvSpPr/>
          <p:nvPr/>
        </p:nvSpPr>
        <p:spPr>
          <a:xfrm rot="13586271">
            <a:off x="7649775" y="4536421"/>
            <a:ext cx="151427" cy="150397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магнитный диск 51"/>
          <p:cNvSpPr/>
          <p:nvPr/>
        </p:nvSpPr>
        <p:spPr>
          <a:xfrm rot="13144585">
            <a:off x="6145540" y="5510463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магнитный диск 53"/>
          <p:cNvSpPr/>
          <p:nvPr/>
        </p:nvSpPr>
        <p:spPr>
          <a:xfrm rot="13144585">
            <a:off x="6920037" y="6080471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магнитный диск 54"/>
          <p:cNvSpPr/>
          <p:nvPr/>
        </p:nvSpPr>
        <p:spPr>
          <a:xfrm rot="13144585">
            <a:off x="5807306" y="5983023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магнитный диск 55"/>
          <p:cNvSpPr/>
          <p:nvPr/>
        </p:nvSpPr>
        <p:spPr>
          <a:xfrm rot="13144585">
            <a:off x="6658050" y="6271769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магнитный диск 56"/>
          <p:cNvSpPr/>
          <p:nvPr/>
        </p:nvSpPr>
        <p:spPr>
          <a:xfrm rot="13144585">
            <a:off x="6407906" y="5312703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магнитный диск 57"/>
          <p:cNvSpPr/>
          <p:nvPr/>
        </p:nvSpPr>
        <p:spPr>
          <a:xfrm rot="13144585">
            <a:off x="6768833" y="5172327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магнитный диск 58"/>
          <p:cNvSpPr/>
          <p:nvPr/>
        </p:nvSpPr>
        <p:spPr>
          <a:xfrm rot="13144585">
            <a:off x="5956872" y="5694276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магнитный диск 59"/>
          <p:cNvSpPr/>
          <p:nvPr/>
        </p:nvSpPr>
        <p:spPr>
          <a:xfrm rot="13144585">
            <a:off x="7131978" y="5877051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магнитный диск 60"/>
          <p:cNvSpPr/>
          <p:nvPr/>
        </p:nvSpPr>
        <p:spPr>
          <a:xfrm rot="13144585">
            <a:off x="6291161" y="6430859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магнитный диск 61"/>
          <p:cNvSpPr/>
          <p:nvPr/>
        </p:nvSpPr>
        <p:spPr>
          <a:xfrm rot="13144585">
            <a:off x="7235556" y="5632138"/>
            <a:ext cx="66281" cy="8268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327933"/>
            <a:ext cx="9415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ЛОЖКА</a:t>
            </a:r>
          </a:p>
          <a:p>
            <a:pPr algn="ctr"/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ПАССИВНЫМ САМОНАВЕДЕНИЕМ</a:t>
            </a:r>
          </a:p>
          <a:p>
            <a:pPr algn="ctr"/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ВСТРОЕННОЙ ДОМАШНЕЙ ЛАБОРАТОРИЕЙ</a:t>
            </a:r>
          </a:p>
        </p:txBody>
      </p:sp>
    </p:spTree>
    <p:extLst>
      <p:ext uri="{BB962C8B-B14F-4D97-AF65-F5344CB8AC3E}">
        <p14:creationId xmlns:p14="http://schemas.microsoft.com/office/powerpoint/2010/main" val="762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47057"/>
            <a:ext cx="1219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ЗАДАЧИ, РЕШАЕМЫЕ ПРИ ПОМОЩИ </a:t>
            </a:r>
          </a:p>
          <a:p>
            <a:pPr algn="ctr"/>
            <a:r>
              <a:rPr lang="ru-RU" sz="3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ДАННОГО ИЗОБРЕТЕНИЯ:</a:t>
            </a:r>
          </a:p>
          <a:p>
            <a:pPr algn="ctr"/>
            <a:endParaRPr lang="ru-RU" sz="3600" b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1.ЭКОНОМИЯ ВРЕМЕНИ И СИЛ НА ОБУЧЕНИЕ РЕБЕНКА САМОСТОЯТЕЛЬНОМУ ПРИЕМУ ПИЩИ;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2.ЭКОНОМИЯ ВРЕМЕНИ И СИЛ, ЗАТРАЧИВАЕМЫХ НА УБОРКУ ЗА МАЛЫШОМ;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3.ЭКОНОМИЯ ВРЕМЕНИ, СИЛ, ДЕНЕЖНЫХ СРЕДСТВ ИЗ-ЗА ОТСУТСТВИЯ НЕОБХОДИМОСТИ В ПОСТОЯННОМ ПОСЕЩЕНИИ МЕДИЦИНСКИХ ЛАБОРАТОРИЙ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47057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СПИСОК ИСПОЛЬЗОВАННОЙ ЛИТЕРАТУРЫ: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/>
              <a:t>http://</a:t>
            </a:r>
            <a:r>
              <a:rPr lang="en-US" sz="2000" dirty="0" smtClean="0"/>
              <a:t>samonavedenie-raket.ru/obshchie-printsipy-samonavedeniya/aktivnoe-poluaktivnoe-passivnoe-samonavedenie</a:t>
            </a:r>
            <a:endParaRPr lang="ru-RU" sz="2000" dirty="0" smtClean="0"/>
          </a:p>
          <a:p>
            <a:pPr algn="ctr"/>
            <a:r>
              <a:rPr lang="en-US" sz="2000" dirty="0"/>
              <a:t>http://cyberleninka.ru/article/n/obzor-passivnyh-opticheskih-gsn-dlya-porazheniya-nazemnyh-takticheskih-tseley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vitaportal.ru/vse-bolezni/analiz-slyuny-dlya-chego-nuzhen.html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en-US" sz="2000" dirty="0"/>
              <a:t>http://takpro100.ru/diagnostika/analiz-slyuny.html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en-US" sz="2000" dirty="0" smtClean="0"/>
              <a:t>https</a:t>
            </a:r>
            <a:r>
              <a:rPr lang="en-US" sz="2000" dirty="0"/>
              <a:t>://ru.wikipedia.org/wiki/%D0%A1%D0%BE%D0%BB%D0%BD%D0%B5%D1%87%D0%BD%D0%B0%D1%8F_%D0%B1%D0%B0%D1%82%D0%B0%D1%80%D0%B5%D1%8F</a:t>
            </a:r>
            <a:endParaRPr lang="ru-RU" sz="2000" dirty="0"/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47057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ИЗОБРЕТЕНИЯ: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1.НАУЧИТЬ МАЛЫША КУШАТЬ САМОСТОЯТЕЛЬНО,  СОБЛЮДАЯ ЧИСТОТУ;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2.АНАЛИЗ ОБРАЗЦОВ СЛЮНЫ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(ДОМАШНЯЯ ЛАБОРАТОРИЯ)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 АНАЛОГ БЕРЕМ ОБЫЧНУЮ ЛОЖКУ, ЖЕЛАТЕЛЬНО ЯРКОЙ РАСЦВЕТКИ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56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08" y="0"/>
            <a:ext cx="11983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попадания ложки точно в рот ребенка будет использоваться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ПАССИВНОЕ САМОНАВЕДЕНИЕ .</a:t>
            </a:r>
          </a:p>
          <a:p>
            <a:pPr algn="just"/>
            <a:r>
              <a:rPr lang="ru-RU" sz="2400" dirty="0"/>
              <a:t>	</a:t>
            </a:r>
            <a:r>
              <a:rPr lang="ru-RU" dirty="0" smtClean="0">
                <a:solidFill>
                  <a:srgbClr val="002060"/>
                </a:solidFill>
              </a:rPr>
              <a:t>Под </a:t>
            </a:r>
            <a:r>
              <a:rPr lang="ru-RU" dirty="0">
                <a:solidFill>
                  <a:srgbClr val="002060"/>
                </a:solidFill>
              </a:rPr>
              <a:t>пассивным самонаведением понимают такую систему управления, в которой приемник, установленный на ракете, использует энергию, излучаемую самой </a:t>
            </a:r>
            <a:r>
              <a:rPr lang="ru-RU" dirty="0" smtClean="0">
                <a:solidFill>
                  <a:srgbClr val="002060"/>
                </a:solidFill>
              </a:rPr>
              <a:t>целью. </a:t>
            </a:r>
          </a:p>
          <a:p>
            <a:pPr algn="just"/>
            <a:r>
              <a:rPr lang="ru-RU" sz="2400" dirty="0"/>
              <a:t>	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Основное </a:t>
            </a:r>
            <a:r>
              <a:rPr lang="ru-RU" dirty="0">
                <a:solidFill>
                  <a:srgbClr val="002060"/>
                </a:solidFill>
              </a:rPr>
              <a:t>отличие пассивной системы от активной и полуактивной заключается в том, что 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никаких источников для облучения цели не требуется.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92" y="2532160"/>
            <a:ext cx="5792720" cy="3283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3452959"/>
            <a:ext cx="4894730" cy="32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96" y="3098152"/>
            <a:ext cx="4010616" cy="4010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024" y="100604"/>
            <a:ext cx="119006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пассивной инфракрасной системе для наведения ракет на цель используется инфракрасный (тепловой) контраст цели. Чувствительным прибором, определяющим направление на цель, является </a:t>
            </a:r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инфракрасная (тепловая) головка самонаведения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Головка </a:t>
            </a:r>
            <a:r>
              <a:rPr lang="ru-RU" sz="2800" b="1" i="1" u="sng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самонаведения 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обеспечивает получение сведений о цели, необходимых для наведения ракеты на цель.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01" y="3902365"/>
            <a:ext cx="2726123" cy="1817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82" y="3160478"/>
            <a:ext cx="3065391" cy="1650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3593" y="4811073"/>
            <a:ext cx="484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Схема инфракрасной (тепловой)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головки самонаведения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 rot="13144585">
            <a:off x="8590283" y="6407413"/>
            <a:ext cx="204565" cy="14571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78" y="2266879"/>
            <a:ext cx="4010616" cy="4010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024" y="100604"/>
            <a:ext cx="119006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/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лучшего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сбора сведений, необходимых для наведения ложки на цель, а также для лучшего следования, согласно рассчитанному курсу, расположим дополнительные головки по </a:t>
            </a:r>
            <a:r>
              <a:rPr lang="ru-RU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контуру поверхности,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предназначенной для еды, а также на рукоятке. 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 rot="13144585">
            <a:off x="4142974" y="5576140"/>
            <a:ext cx="204565" cy="14571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 rot="13144585">
            <a:off x="5478884" y="4314749"/>
            <a:ext cx="173376" cy="108031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 rot="13144585">
            <a:off x="4397235" y="4991621"/>
            <a:ext cx="139387" cy="109409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магнитный диск 12"/>
          <p:cNvSpPr/>
          <p:nvPr/>
        </p:nvSpPr>
        <p:spPr>
          <a:xfrm rot="13144585">
            <a:off x="4743597" y="4756093"/>
            <a:ext cx="139387" cy="109409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магнитный диск 13"/>
          <p:cNvSpPr/>
          <p:nvPr/>
        </p:nvSpPr>
        <p:spPr>
          <a:xfrm rot="13144585">
            <a:off x="4203272" y="5241002"/>
            <a:ext cx="139387" cy="109409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магнитный диск 14"/>
          <p:cNvSpPr/>
          <p:nvPr/>
        </p:nvSpPr>
        <p:spPr>
          <a:xfrm rot="13144585">
            <a:off x="5159235" y="5102456"/>
            <a:ext cx="139387" cy="109409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 rot="13144585">
            <a:off x="4882143" y="5379549"/>
            <a:ext cx="139387" cy="109409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 rot="13144585">
            <a:off x="4605052" y="5601223"/>
            <a:ext cx="139387" cy="109409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812" y="173069"/>
            <a:ext cx="11779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Основным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элементом тепловой головки самонаведения является координатор цели, который, как и радиолокационные координаторы, измеряет угол рассогласования, т. е. угол между оптической осью координатора и направлением на цель. Инфракрасная головка, представляющая собой, по существу, теплопеленгатор, получила наибольшее практическое применение среди различных пассивных головок самонаведения.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11" y="2689414"/>
            <a:ext cx="7974036" cy="37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12337"/>
            <a:ext cx="11914094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Согласно научным данным,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ротовой полости на несколько десятых или сотых градуса выше, чем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всем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теле.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Значит, ротовая полость ребенка – ЭТО ЦЕЛЬ. </a:t>
            </a:r>
          </a:p>
          <a:p>
            <a:pPr algn="just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Поступающие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цели, а также отраженные и собственные излучения фона собираются оптической системой и фокусируются на поверхности чувствительного элемента.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значит, ложка с едой будет целиться именно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рот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ребёнку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5" y="3528266"/>
            <a:ext cx="4688541" cy="32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458</Words>
  <Application>Microsoft Office PowerPoint</Application>
  <PresentationFormat>Широкоэкранный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Куркины</dc:creator>
  <cp:lastModifiedBy>Куркины</cp:lastModifiedBy>
  <cp:revision>93</cp:revision>
  <dcterms:created xsi:type="dcterms:W3CDTF">2015-10-10T20:20:35Z</dcterms:created>
  <dcterms:modified xsi:type="dcterms:W3CDTF">2015-11-12T04:43:30Z</dcterms:modified>
</cp:coreProperties>
</file>