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9" r:id="rId2"/>
    <p:sldId id="260" r:id="rId3"/>
    <p:sldId id="273" r:id="rId4"/>
    <p:sldId id="270" r:id="rId5"/>
    <p:sldId id="258" r:id="rId6"/>
    <p:sldId id="277" r:id="rId7"/>
    <p:sldId id="278" r:id="rId8"/>
    <p:sldId id="271" r:id="rId9"/>
    <p:sldId id="263" r:id="rId10"/>
    <p:sldId id="266" r:id="rId11"/>
    <p:sldId id="267" r:id="rId12"/>
    <p:sldId id="275" r:id="rId13"/>
    <p:sldId id="272" r:id="rId14"/>
    <p:sldId id="276" r:id="rId15"/>
    <p:sldId id="264" r:id="rId16"/>
    <p:sldId id="279" r:id="rId17"/>
    <p:sldId id="259" r:id="rId18"/>
    <p:sldId id="268" r:id="rId19"/>
    <p:sldId id="274" r:id="rId20"/>
    <p:sldId id="262" r:id="rId21"/>
    <p:sldId id="261" r:id="rId22"/>
    <p:sldId id="25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AE8"/>
    <a:srgbClr val="130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950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B1C41-0039-4E19-8C4F-181164AA3C44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9D81-EF6A-45D1-AF89-D2B03BB96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78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E9D81-EF6A-45D1-AF89-D2B03BB96B4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53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E9D81-EF6A-45D1-AF89-D2B03BB96B4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301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887" y="1261605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Нитрат лития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68B89-DF17-4141-A2D3-BB3421349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2520735"/>
            <a:ext cx="4465372" cy="38653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1938B6-C9DE-4435-B3A0-077C345E5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15900"/>
            <a:ext cx="2495550" cy="14287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2BF5959-5869-47BC-A35F-F5C086D741DB}"/>
              </a:ext>
            </a:extLst>
          </p:cNvPr>
          <p:cNvSpPr/>
          <p:nvPr/>
        </p:nvSpPr>
        <p:spPr>
          <a:xfrm>
            <a:off x="3535964" y="475231"/>
            <a:ext cx="20954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Li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2B0DC4-A6D1-4408-871A-FCE45248D9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6" y="476654"/>
            <a:ext cx="1479070" cy="165620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18DA25F-CF74-41A2-819E-5F902E88A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3"/>
    </mc:Choice>
    <mc:Fallback>
      <p:transition spd="slow" advTm="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C6F746-A39F-4D4B-AC34-107A0633E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726" y="230399"/>
            <a:ext cx="2291374" cy="12804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248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Нитрат кобальта(II)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(азотнокислый кобальт)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0E535B-E885-4241-918A-9EC4A9C42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6" y="1550611"/>
            <a:ext cx="1051863" cy="15886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99562E8-7069-4919-8BF9-131717ED15DC}"/>
              </a:ext>
            </a:extLst>
          </p:cNvPr>
          <p:cNvSpPr/>
          <p:nvPr/>
        </p:nvSpPr>
        <p:spPr>
          <a:xfrm>
            <a:off x="3203848" y="401543"/>
            <a:ext cx="31213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Co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endParaRPr lang="ru-RU" sz="5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BB17C3-642D-48D6-ABAF-C8644522D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67" y="2793743"/>
            <a:ext cx="6552728" cy="36859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7E6268-4D81-4941-9009-38264E8F88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1" y="173931"/>
            <a:ext cx="2108164" cy="137668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26A12830-CBD6-4151-A9A8-D14067379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4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6"/>
    </mc:Choice>
    <mc:Fallback>
      <p:transition spd="slow" advTm="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кобальта(III)</a:t>
            </a:r>
            <a:br>
              <a:rPr lang="ru-RU" dirty="0"/>
            </a:br>
            <a:r>
              <a:rPr lang="ru-RU" dirty="0"/>
              <a:t>(азотнокислый кобальт)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275026-4888-4660-BAF4-08141A3B74E3}"/>
              </a:ext>
            </a:extLst>
          </p:cNvPr>
          <p:cNvSpPr/>
          <p:nvPr/>
        </p:nvSpPr>
        <p:spPr>
          <a:xfrm>
            <a:off x="2699792" y="372987"/>
            <a:ext cx="31213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Co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39337B-B82A-4AB1-A377-99CCCD2CA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561" y="2690174"/>
            <a:ext cx="5523533" cy="37948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79D28A-EDC1-4C86-B828-E9820D41DE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2821"/>
            <a:ext cx="1735730" cy="1963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B03AEA-868A-4E00-A4D2-3FFCB24AF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922" y="89570"/>
            <a:ext cx="2495550" cy="131445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B88E34FB-7A45-44D1-B99F-495C96E6E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8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2"/>
    </mc:Choice>
    <mc:Fallback>
      <p:transition spd="slow" advTm="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" y="16468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никеля(II)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(азотнокислый никель)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D38D072-DE5E-4E53-B9CF-16FB8FE26C55}"/>
              </a:ext>
            </a:extLst>
          </p:cNvPr>
          <p:cNvSpPr/>
          <p:nvPr/>
        </p:nvSpPr>
        <p:spPr>
          <a:xfrm>
            <a:off x="2758432" y="613653"/>
            <a:ext cx="28905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Ni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endParaRPr lang="ru-RU" sz="5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185006-D0F3-46B9-ACB7-59F8A31BD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3017841"/>
            <a:ext cx="4233176" cy="32265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D6BD05-0190-46CB-83C9-4D78666A3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49" y="481937"/>
            <a:ext cx="1409700" cy="21240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AF3068-C3A0-4541-80A3-8E35D7BAA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605" y="249822"/>
            <a:ext cx="2773746" cy="1396996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585DBDC-482B-4823-8A21-7851989E1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5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1"/>
    </mc:Choice>
    <mc:Fallback>
      <p:transition spd="slow" advTm="5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700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Нитра́т ме́ди(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II)</a:t>
            </a:r>
            <a:r>
              <a:rPr lang="ru-RU" dirty="0"/>
              <a:t> </a:t>
            </a:r>
            <a:br>
              <a:rPr lang="en-US" dirty="0"/>
            </a:br>
            <a:r>
              <a:rPr lang="ru-RU" dirty="0"/>
              <a:t>(медь азотнокислая)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9BB5F7-9EB5-4A94-8FF2-B5A60D7B6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18" y="346246"/>
            <a:ext cx="1957387" cy="98583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C202827-9EC5-485D-B8BD-B5DC81FF9EA0}"/>
              </a:ext>
            </a:extLst>
          </p:cNvPr>
          <p:cNvSpPr/>
          <p:nvPr/>
        </p:nvSpPr>
        <p:spPr>
          <a:xfrm>
            <a:off x="2843808" y="187811"/>
            <a:ext cx="31213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Cu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endParaRPr lang="ru-RU" sz="54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926407-1A23-4108-8B66-87B61653C9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5" y="228956"/>
            <a:ext cx="2592288" cy="128671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55135C-1F82-4086-BA0F-1A6C06273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2814349"/>
            <a:ext cx="4505325" cy="355282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86FD16E-F926-4D08-89D4-87157DE37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7"/>
    </mc:Choice>
    <mc:Fallback>
      <p:transition spd="slow" advTm="6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4F0808-EA41-429B-85C2-CB96C37EB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59" y="-243408"/>
            <a:ext cx="2501169" cy="25011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46929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палладия(II)</a:t>
            </a:r>
          </a:p>
        </p:txBody>
      </p:sp>
      <p:pic>
        <p:nvPicPr>
          <p:cNvPr id="9218" name="Picture 2" descr="https://img.tradeindia.com/fp/1/003/910/cobalt-nitrate-4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20888"/>
            <a:ext cx="4253458" cy="425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039588-E64B-4B2E-A2E4-ABAD4BC9C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345" y="214668"/>
            <a:ext cx="2269436" cy="1143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785393-8681-457D-9AD5-462A752ACC78}"/>
              </a:ext>
            </a:extLst>
          </p:cNvPr>
          <p:cNvSpPr/>
          <p:nvPr/>
        </p:nvSpPr>
        <p:spPr>
          <a:xfrm>
            <a:off x="3156422" y="434338"/>
            <a:ext cx="30828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Pd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endParaRPr lang="ru-RU" sz="5400" b="1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B0B2F36-E07E-44D5-92AE-D8DC4D1F1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3"/>
    </mc:Choice>
    <mc:Fallback>
      <p:transition spd="slow" advTm="4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кадмия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2F6D89-7FE6-4C99-81D3-82AF42DFE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2955009"/>
            <a:ext cx="6096000" cy="33623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653CAE-4C79-4702-B8EF-E8BA63E0AD30}"/>
              </a:ext>
            </a:extLst>
          </p:cNvPr>
          <p:cNvSpPr/>
          <p:nvPr/>
        </p:nvSpPr>
        <p:spPr>
          <a:xfrm>
            <a:off x="3011316" y="695894"/>
            <a:ext cx="31213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Cd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endParaRPr lang="ru-RU" sz="5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D16D80-A6CB-4818-BEDA-B2AB8D1D7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51" y="215900"/>
            <a:ext cx="2672249" cy="13458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4940A8-C830-4F43-959A-43760EEF9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20" y="374152"/>
            <a:ext cx="2268250" cy="1245072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83C54FB9-9ABF-4432-B6C2-F6011AADB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4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3"/>
    </mc:Choice>
    <mc:Fallback>
      <p:transition spd="slow" advTm="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84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серебра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(«адский камень»,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ля́пис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653CAE-4C79-4702-B8EF-E8BA63E0AD30}"/>
              </a:ext>
            </a:extLst>
          </p:cNvPr>
          <p:cNvSpPr/>
          <p:nvPr/>
        </p:nvSpPr>
        <p:spPr>
          <a:xfrm>
            <a:off x="3284928" y="476977"/>
            <a:ext cx="2403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DEE275-5BB6-49FB-A5FB-A03EBF54B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84" y="333349"/>
            <a:ext cx="2333625" cy="12858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828EAA-F550-4F57-A47C-71B5B8F28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106" y="2950702"/>
            <a:ext cx="4592090" cy="28628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4A3371-17BD-4D2B-8F8C-71D943BE4D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250"/>
            <a:ext cx="3503711" cy="26277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1B314B-3604-48E7-9E05-B304AF2362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21" y="125882"/>
            <a:ext cx="1700808" cy="1700808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8DD5AAA-36A9-467C-931D-51021397D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6"/>
    </mc:Choice>
    <mc:Fallback>
      <p:transition spd="slow" advTm="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/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Нитра́т ба́рия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76AA54-1A84-4118-ABB7-C000753C0576}"/>
              </a:ext>
            </a:extLst>
          </p:cNvPr>
          <p:cNvSpPr/>
          <p:nvPr/>
        </p:nvSpPr>
        <p:spPr>
          <a:xfrm>
            <a:off x="2987824" y="188640"/>
            <a:ext cx="3275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Ba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ru-RU" sz="5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C8EC79-1727-4975-BF64-16C0D571E3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28" y="404664"/>
            <a:ext cx="1813372" cy="9133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2F0B86-A21A-4AF7-9ABB-6F70D0888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07" y="2636306"/>
            <a:ext cx="2418184" cy="24181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83FEC2-D7F4-4867-872C-0DCC17B7C3F6}"/>
              </a:ext>
            </a:extLst>
          </p:cNvPr>
          <p:cNvSpPr/>
          <p:nvPr/>
        </p:nvSpPr>
        <p:spPr>
          <a:xfrm>
            <a:off x="1115616" y="5085184"/>
            <a:ext cx="2090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Нитробарит</a:t>
            </a:r>
            <a:r>
              <a:rPr lang="ru-RU" sz="2400" b="1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CF508C-52AB-4752-A6F3-38685F515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6750" y="2420888"/>
            <a:ext cx="4881998" cy="290631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01FDA254-0176-48F4-8319-7605850A1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8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8"/>
    </mc:Choice>
    <mc:Fallback>
      <p:transition spd="slow" advTm="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9A6595-2DFE-488E-AED8-F823CA100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79858"/>
            <a:ext cx="2073569" cy="18445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580065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лантана(III</a:t>
            </a:r>
            <a:r>
              <a:rPr lang="ru-RU" dirty="0"/>
              <a:t>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534AA0-A94E-4666-AF05-9873CF8D2B3E}"/>
              </a:ext>
            </a:extLst>
          </p:cNvPr>
          <p:cNvSpPr/>
          <p:nvPr/>
        </p:nvSpPr>
        <p:spPr>
          <a:xfrm>
            <a:off x="3069024" y="360278"/>
            <a:ext cx="3005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La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CE825E-178B-4FA3-9A8F-EF00DB167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927" y="2378685"/>
            <a:ext cx="5868144" cy="32947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D56A5D-F6D2-4796-AE53-C75994F74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3075" y="467119"/>
            <a:ext cx="1800225" cy="88582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C6BA6BA4-483C-49C5-9EBC-D20B9D8CC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64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"/>
    </mc:Choice>
    <mc:Fallback>
      <p:transition spd="slow" advTm="4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неодима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AEFC36-2D3E-4A08-BC60-8D400244767D}"/>
              </a:ext>
            </a:extLst>
          </p:cNvPr>
          <p:cNvSpPr/>
          <p:nvPr/>
        </p:nvSpPr>
        <p:spPr>
          <a:xfrm>
            <a:off x="2843808" y="378149"/>
            <a:ext cx="31213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Nd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C6586C-344F-4C20-97BA-C42534715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9316"/>
            <a:ext cx="1400944" cy="14009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9B38AB-B67E-4A59-8900-39FBE7709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3741" y="2725698"/>
            <a:ext cx="4381500" cy="3286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2C67F1-E0F3-4C1B-B130-13D39258D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0" y="479231"/>
            <a:ext cx="1809750" cy="86677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0071BBE5-F48D-450A-A0F5-A723B65EC6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2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4"/>
    </mc:Choice>
    <mc:Fallback>
      <p:transition spd="slow" advTm="4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251" y="14181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Нитрат бериллия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/>
              <a:t>Азотнокислый бериллий)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t30.stpulscen.ru/images/product/119/231/131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82" y="2607384"/>
            <a:ext cx="4106309" cy="41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63F4B9-2CCB-4E8E-B403-499D60EFED51}"/>
              </a:ext>
            </a:extLst>
          </p:cNvPr>
          <p:cNvSpPr/>
          <p:nvPr/>
        </p:nvSpPr>
        <p:spPr>
          <a:xfrm>
            <a:off x="2934372" y="339626"/>
            <a:ext cx="3275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Be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ru-RU" sz="5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1D49F2-697B-41D0-950C-0FBE4A711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2972" y="73698"/>
            <a:ext cx="1730131" cy="1936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309B15-966A-4447-AF3A-52210ED68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06" y="322791"/>
            <a:ext cx="2330076" cy="1095335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B7037C22-3A08-40A9-A7DA-FE2429EE1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7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8"/>
    </mc:Choice>
    <mc:Fallback>
      <p:transition spd="slow" advTm="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6" y="1153235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гадолиния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40E531-B34C-4DB2-92F8-1E171DF953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531" y="292808"/>
            <a:ext cx="2101404" cy="105837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AA3FAD-FFA5-4663-B951-0F4E7FF20015}"/>
              </a:ext>
            </a:extLst>
          </p:cNvPr>
          <p:cNvSpPr/>
          <p:nvPr/>
        </p:nvSpPr>
        <p:spPr>
          <a:xfrm>
            <a:off x="2992077" y="218674"/>
            <a:ext cx="31598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7030A0"/>
                </a:solidFill>
                <a:latin typeface="Arial" panose="020B0604020202020204" pitchFamily="34" charset="0"/>
              </a:rPr>
              <a:t>Gd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4C7851-972F-4FE0-AA1A-29EBA2575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2100623"/>
            <a:ext cx="4896544" cy="47113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C9C1C0-B673-49EC-AD81-9FF80D9A3D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41" y="403791"/>
            <a:ext cx="1019175" cy="10287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DD7A1CE-93CE-43D5-A376-8771F7325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6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7"/>
    </mc:Choice>
    <mc:Fallback>
      <p:transition spd="slow" advTm="4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134076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висмута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934F88-20D9-4A5F-A359-D18CE4BFDBFF}"/>
              </a:ext>
            </a:extLst>
          </p:cNvPr>
          <p:cNvSpPr/>
          <p:nvPr/>
        </p:nvSpPr>
        <p:spPr>
          <a:xfrm>
            <a:off x="3126732" y="408912"/>
            <a:ext cx="28905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Bi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b="1" dirty="0"/>
          </a:p>
        </p:txBody>
      </p:sp>
      <p:pic>
        <p:nvPicPr>
          <p:cNvPr id="2050" name="Picture 2" descr="https://assets.fishersci.com/TFS-Assets/CCG/product-images/40261~p.eps-650.jpg">
            <a:extLst>
              <a:ext uri="{FF2B5EF4-FFF2-40B4-BE49-F238E27FC236}">
                <a16:creationId xmlns:a16="http://schemas.microsoft.com/office/drawing/2014/main" id="{576C94D1-05C7-416C-93AA-975AE2F1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34" y="166047"/>
            <a:ext cx="1755623" cy="180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ED009B-56D5-4318-9393-B89A326CF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454943"/>
            <a:ext cx="1790700" cy="8858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DE4E4-5F2D-4B90-95CD-B96D0CA73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145" y="1859959"/>
            <a:ext cx="6540102" cy="490315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5C2F8DED-D5BE-4CFB-B4CA-B0D0F9D6A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2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2"/>
    </mc:Choice>
    <mc:Fallback>
      <p:transition spd="slow" advTm="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9971"/>
            <a:ext cx="8229600" cy="1143000"/>
          </a:xfrm>
        </p:spPr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актиния(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04BBD0C-0277-47FF-A53A-D2269D93AAF8}"/>
              </a:ext>
            </a:extLst>
          </p:cNvPr>
          <p:cNvSpPr/>
          <p:nvPr/>
        </p:nvSpPr>
        <p:spPr>
          <a:xfrm>
            <a:off x="2951820" y="361598"/>
            <a:ext cx="3240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Ac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28643D-60FE-4B48-8411-4F4565E60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7375"/>
            <a:ext cx="1772817" cy="1143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72FDDD-53A7-41F6-83C7-FCD2093BD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24" y="2372210"/>
            <a:ext cx="3364093" cy="4065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8B6222-EE1E-4FA4-A9A6-58D619CB3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671" y="222411"/>
            <a:ext cx="1866900" cy="981075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1BCBD94-2F62-44FA-91B2-45735AED5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77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9"/>
    </mc:Choice>
    <mc:Fallback>
      <p:transition spd="slow" advTm="4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875" y="1417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Нитрат натрия</a:t>
            </a:r>
            <a:br>
              <a:rPr lang="ru-RU" dirty="0"/>
            </a:br>
            <a:r>
              <a:rPr lang="ru-RU" dirty="0"/>
              <a:t>(</a:t>
            </a:r>
            <a:r>
              <a:rPr lang="ru-RU" i="1" dirty="0"/>
              <a:t>натриевая селитра)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2097CF-1AD9-4433-91A4-01913D0B917B}"/>
              </a:ext>
            </a:extLst>
          </p:cNvPr>
          <p:cNvSpPr/>
          <p:nvPr/>
        </p:nvSpPr>
        <p:spPr>
          <a:xfrm>
            <a:off x="3274042" y="494308"/>
            <a:ext cx="23647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800080"/>
                </a:solidFill>
                <a:latin typeface="Arial" panose="020B0604020202020204" pitchFamily="34" charset="0"/>
              </a:rPr>
              <a:t>Na</a:t>
            </a:r>
            <a:r>
              <a:rPr lang="en-US" sz="5400" b="1" dirty="0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00000"/>
                </a:solidFill>
                <a:latin typeface="Arial" panose="020B0604020202020204" pitchFamily="34" charset="0"/>
              </a:rPr>
              <a:t>O</a:t>
            </a:r>
            <a:r>
              <a:rPr lang="en-US" sz="5400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BA53F3-8833-4B78-BEDC-27630E154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75" y="173492"/>
            <a:ext cx="2195736" cy="15649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615E7A-8D74-4824-85BC-305075220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2661783"/>
            <a:ext cx="457200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6099F3-1059-49F6-B277-6A6EAE2FD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04" y="494308"/>
            <a:ext cx="1303696" cy="77021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3D2B70FC-5699-406A-83C2-0EF3E9897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6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9"/>
    </mc:Choice>
    <mc:Fallback>
      <p:transition spd="slow" advTm="5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08" y="1196752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Нитрат магния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2679115-B42C-4128-B73C-B5417255B602}"/>
              </a:ext>
            </a:extLst>
          </p:cNvPr>
          <p:cNvSpPr/>
          <p:nvPr/>
        </p:nvSpPr>
        <p:spPr>
          <a:xfrm>
            <a:off x="3059832" y="257396"/>
            <a:ext cx="3390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Mg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ru-RU" sz="5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9C91CC-4346-41CC-83D4-B4CB1C2C5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92" y="326342"/>
            <a:ext cx="1195964" cy="1143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E721E0-8919-46E3-BF7C-770BCAAD9A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70" y="592868"/>
            <a:ext cx="1669356" cy="8407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0B36BA-8FED-44F5-97E7-52C91C3C0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6395" y="2263212"/>
            <a:ext cx="4772025" cy="4333875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432E3DDF-9843-4257-BD3C-71F0D9C07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9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0"/>
    </mc:Choice>
    <mc:Fallback>
      <p:transition spd="slow" advTm="3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35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latin typeface="+mn-lt"/>
              </a:rPr>
              <a:t>Нитра́т алюми́ния</a:t>
            </a:r>
            <a:br>
              <a:rPr lang="ru-RU" b="1" dirty="0">
                <a:latin typeface="+mn-lt"/>
              </a:rPr>
            </a:br>
            <a:r>
              <a:rPr lang="ru-RU" dirty="0">
                <a:latin typeface="+mn-lt"/>
              </a:rPr>
              <a:t>(</a:t>
            </a:r>
            <a:r>
              <a:rPr lang="ru-RU" dirty="0"/>
              <a:t>азотнокислый алюминий)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DF8271-E827-4592-A595-1AC6DD563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2021949" cy="13022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D7F3AA-204C-4F7F-BA4D-0286435317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026" y="683568"/>
            <a:ext cx="1858641" cy="93610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7C2D10-89EC-4F46-BF70-669B78ECB3FF}"/>
              </a:ext>
            </a:extLst>
          </p:cNvPr>
          <p:cNvSpPr/>
          <p:nvPr/>
        </p:nvSpPr>
        <p:spPr>
          <a:xfrm>
            <a:off x="3419872" y="653519"/>
            <a:ext cx="30828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Al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ru-RU" sz="54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01986A-7CAB-4769-BBB2-F9CB4BD60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5071" y="3176314"/>
            <a:ext cx="5373858" cy="3028167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062177C8-7E16-4E91-A5F2-2235D7BFD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1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4"/>
    </mc:Choice>
    <mc:Fallback>
      <p:transition spd="slow" advTm="6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413" y="10859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Нитра́т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калия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 err="1"/>
              <a:t>кали́йная</a:t>
            </a:r>
            <a:r>
              <a:rPr lang="ru-RU" i="1" dirty="0"/>
              <a:t> селитра)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49552A-1ED1-4DF6-B94E-EF8DCAA44C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" y="304730"/>
            <a:ext cx="2192978" cy="15624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0D5D93-5CCB-4DA9-ACE1-77975310F7AA}"/>
              </a:ext>
            </a:extLst>
          </p:cNvPr>
          <p:cNvSpPr/>
          <p:nvPr/>
        </p:nvSpPr>
        <p:spPr>
          <a:xfrm>
            <a:off x="3581985" y="314038"/>
            <a:ext cx="19800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48206A"/>
                </a:solidFill>
                <a:latin typeface="Arial" panose="020B0604020202020204" pitchFamily="34" charset="0"/>
              </a:rPr>
              <a:t>K</a:t>
            </a:r>
            <a:r>
              <a:rPr lang="en-US" sz="5400" b="1" dirty="0">
                <a:solidFill>
                  <a:srgbClr val="0000CC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00000"/>
                </a:solidFill>
                <a:latin typeface="Arial" panose="020B0604020202020204" pitchFamily="34" charset="0"/>
              </a:rPr>
              <a:t>O</a:t>
            </a:r>
            <a:r>
              <a:rPr lang="en-US" sz="5400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508684-B0A4-4C1F-837D-56C4E23A3E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01" y="177965"/>
            <a:ext cx="1979712" cy="13940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E7E125-976B-410A-998A-747A2ADCED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15" y="2454137"/>
            <a:ext cx="3067369" cy="408982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42D9E951-18C3-4B3B-8449-724C61460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3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1"/>
    </mc:Choice>
    <mc:Fallback>
      <p:transition spd="slow" advTm="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2333E8-4D3A-431A-B58D-FE1DA9B0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53544"/>
            <a:ext cx="5472608" cy="4104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26" y="19041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Нитрат кальция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i="1" dirty="0"/>
              <a:t>азотнокислый кальций</a:t>
            </a:r>
            <a:r>
              <a:rPr lang="ru-RU" dirty="0"/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448CC-7788-4822-ADD2-54604DDE9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4339"/>
            <a:ext cx="2263546" cy="973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EBD0D9-8F7D-4360-8378-AAC7863A4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229" y="407573"/>
            <a:ext cx="2594770" cy="130685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A329B1-3D9F-4446-A7BD-66E7D3F31A65}"/>
              </a:ext>
            </a:extLst>
          </p:cNvPr>
          <p:cNvSpPr/>
          <p:nvPr/>
        </p:nvSpPr>
        <p:spPr>
          <a:xfrm>
            <a:off x="2923772" y="624334"/>
            <a:ext cx="34676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rgbClr val="7030A0"/>
                </a:solidFill>
                <a:latin typeface="Arial" panose="020B0604020202020204" pitchFamily="34" charset="0"/>
              </a:rPr>
              <a:t>Са</a:t>
            </a:r>
            <a:r>
              <a:rPr lang="ru-RU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ru-RU" sz="5400" b="1" dirty="0">
                <a:solidFill>
                  <a:srgbClr val="FF0000"/>
                </a:solidFill>
                <a:latin typeface="Arial" panose="020B0604020202020204" pitchFamily="34" charset="0"/>
              </a:rPr>
              <a:t>О</a:t>
            </a:r>
            <a:r>
              <a:rPr lang="ru-RU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ru-RU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ru-RU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r>
              <a:rPr lang="ru-RU" sz="5400" b="1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endParaRPr lang="ru-RU" sz="5400" b="1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FF2AB08-F2C9-4893-91E0-C120F92F9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2"/>
    </mc:Choice>
    <mc:Fallback>
      <p:transition spd="slow" advTm="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56689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/>
              <a:t>Нитрат марганца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961B58-DFCE-4B86-8E35-30BA391E8094}"/>
              </a:ext>
            </a:extLst>
          </p:cNvPr>
          <p:cNvSpPr/>
          <p:nvPr/>
        </p:nvSpPr>
        <p:spPr>
          <a:xfrm>
            <a:off x="3125867" y="833359"/>
            <a:ext cx="3198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Mn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2</a:t>
            </a:r>
            <a:endParaRPr lang="ru-RU" sz="5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F3F9E9-0824-4B6B-93F9-32CA5214D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53" y="583781"/>
            <a:ext cx="2120347" cy="1143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3FCE34-026A-434B-AE92-AB93E4DC9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229" y="2671740"/>
            <a:ext cx="4167585" cy="38396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45C02A-8913-4939-B916-234E9D493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6334"/>
            <a:ext cx="1922412" cy="169738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8EB31E90-2908-4E18-AA89-3455E5C1B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9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0"/>
    </mc:Choice>
    <mc:Fallback>
      <p:transition spd="slow" advTm="4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936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Нитрат железа(III)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5FABD67-DE9D-49A9-A12C-C86EFB33EC96}"/>
              </a:ext>
            </a:extLst>
          </p:cNvPr>
          <p:cNvSpPr/>
          <p:nvPr/>
        </p:nvSpPr>
        <p:spPr>
          <a:xfrm>
            <a:off x="2906814" y="1026859"/>
            <a:ext cx="30059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Arial" panose="020B0604020202020204" pitchFamily="34" charset="0"/>
              </a:rPr>
              <a:t>Fe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(</a:t>
            </a:r>
            <a:r>
              <a:rPr lang="en-US" sz="5400" b="1" dirty="0">
                <a:solidFill>
                  <a:srgbClr val="440AE8"/>
                </a:solidFill>
                <a:latin typeface="Arial" panose="020B0604020202020204" pitchFamily="34" charset="0"/>
              </a:rPr>
              <a:t>N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222222"/>
                </a:solidFill>
                <a:latin typeface="Arial" panose="020B0604020202020204" pitchFamily="34" charset="0"/>
              </a:rPr>
              <a:t>)</a:t>
            </a:r>
            <a:r>
              <a:rPr lang="en-US" sz="5400" b="1" baseline="-25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endParaRPr lang="ru-RU" sz="5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32BBC9-3F9C-4190-8730-6F50B49EA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5" y="3081580"/>
            <a:ext cx="5868268" cy="31982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F10AFE-8FC4-4388-ADAE-75FEBADC2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14" y="447235"/>
            <a:ext cx="2426422" cy="17994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D4F99B-056A-41AA-A52B-D769A641C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042" y="330471"/>
            <a:ext cx="2609850" cy="14097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C35B3C61-3827-4EDA-B3FE-815EF3677C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0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5"/>
    </mc:Choice>
    <mc:Fallback>
      <p:transition spd="slow" advTm="4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132</Words>
  <Application>Microsoft Office PowerPoint</Application>
  <PresentationFormat>Экран (4:3)</PresentationFormat>
  <Paragraphs>47</Paragraphs>
  <Slides>22</Slides>
  <Notes>2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Нитрат лития</vt:lpstr>
      <vt:lpstr>Нитрат бериллия (Азотнокислый бериллий)</vt:lpstr>
      <vt:lpstr>Нитрат натрия (натриевая селитра)</vt:lpstr>
      <vt:lpstr>Нитрат магния</vt:lpstr>
      <vt:lpstr>Нитра́т алюми́ния (азотнокислый алюминий)</vt:lpstr>
      <vt:lpstr>Нитра́т калия (кали́йная селитра)</vt:lpstr>
      <vt:lpstr>Нитрат кальция (азотнокислый кальций)</vt:lpstr>
      <vt:lpstr>Нитрат марганца</vt:lpstr>
      <vt:lpstr>Нитрат железа(III)</vt:lpstr>
      <vt:lpstr>Нитрат кобальта(II)  (азотнокислый кобальт)</vt:lpstr>
      <vt:lpstr>Нитрат кобальта(III) (азотнокислый кобальт)</vt:lpstr>
      <vt:lpstr>Нитрат никеля(II)  (азотнокислый никель)</vt:lpstr>
      <vt:lpstr>Нитра́т ме́ди(II)  (медь азотнокислая)</vt:lpstr>
      <vt:lpstr>Нитрат палладия(II)</vt:lpstr>
      <vt:lpstr>Нитрат кадмия</vt:lpstr>
      <vt:lpstr>Нитрат серебра («адский камень», ля́пис)</vt:lpstr>
      <vt:lpstr>Нитра́т ба́рия</vt:lpstr>
      <vt:lpstr>Нитрат лантана(III)</vt:lpstr>
      <vt:lpstr>Нитрат неодима</vt:lpstr>
      <vt:lpstr>Нитрат гадолиния</vt:lpstr>
      <vt:lpstr>Нитрат висмута</vt:lpstr>
      <vt:lpstr>Нитрат актиния(III)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Нитрат актиния(III)</dc:title>
  <dc:creator>Александр</dc:creator>
  <cp:lastModifiedBy>Рашид Шарипов</cp:lastModifiedBy>
  <cp:revision>31</cp:revision>
  <dcterms:created xsi:type="dcterms:W3CDTF">2018-02-26T08:31:06Z</dcterms:created>
  <dcterms:modified xsi:type="dcterms:W3CDTF">2018-09-18T14:31:09Z</dcterms:modified>
</cp:coreProperties>
</file>