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5" r:id="rId2"/>
    <p:sldId id="352" r:id="rId3"/>
    <p:sldId id="351" r:id="rId4"/>
    <p:sldId id="353" r:id="rId5"/>
    <p:sldId id="340" r:id="rId6"/>
    <p:sldId id="342" r:id="rId7"/>
    <p:sldId id="356" r:id="rId8"/>
    <p:sldId id="355" r:id="rId9"/>
    <p:sldId id="354" r:id="rId10"/>
    <p:sldId id="358" r:id="rId11"/>
    <p:sldId id="359" r:id="rId12"/>
    <p:sldId id="360" r:id="rId13"/>
    <p:sldId id="361" r:id="rId14"/>
    <p:sldId id="362" r:id="rId15"/>
    <p:sldId id="363" r:id="rId16"/>
    <p:sldId id="365" r:id="rId17"/>
    <p:sldId id="366" r:id="rId18"/>
    <p:sldId id="367" r:id="rId19"/>
    <p:sldId id="368" r:id="rId20"/>
    <p:sldId id="369" r:id="rId21"/>
    <p:sldId id="370" r:id="rId22"/>
    <p:sldId id="372" r:id="rId23"/>
    <p:sldId id="373" r:id="rId24"/>
    <p:sldId id="374" r:id="rId25"/>
    <p:sldId id="375" r:id="rId26"/>
    <p:sldId id="376" r:id="rId27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C0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2" d="100"/>
          <a:sy n="72" d="100"/>
        </p:scale>
        <p:origin x="135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FF44A755-9185-460F-B1EF-4617935B89FC}" type="datetimeFigureOut">
              <a:rPr lang="ru-RU"/>
              <a:pPr>
                <a:defRPr/>
              </a:pPr>
              <a:t>15.01.2019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897FC17-FF90-4CBE-9042-A3B32601B1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93109A0-1AE3-4028-A834-F107048B8228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22DD8F9-64A0-42ED-8687-83BCEA23A0C7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384F0D-30A7-42F3-BFC0-9F12B77D90E8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4A9AF4-A315-4646-A569-580B8C7B1245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B60862-A52D-4030-8863-23B53AAD8213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2C3CF4-1F13-4923-9019-5E4E77E30493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7F6D2A-8F59-4889-A85C-68F3078A882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C948823-2BEA-4D21-9FCB-B2334F405DDE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D9C3F1-B126-4E7C-8A9C-EB14867BCE98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B6DFD8-926B-4382-B863-C5AEE3FBC2B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FC6417-2059-41B0-B00C-8A44BE44FA72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47EACA-2716-4922-8F58-2995E32846C9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8E63B8-3189-48D5-83D6-2929558B3793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195CEA-9853-4C12-8922-2414F7ABFBEB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D539A3A-D313-4EC8-AB20-CEFCB69D88CE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A8180B-B261-4C32-8A0C-1F7A63560E50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808A7E4-933C-414E-A8E7-FB93B4D9FB0D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49D5E66-B437-4B4A-A042-43FDBD670F36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00263-DB59-4BBE-A5B0-6FA207DF6242}" type="datetimeFigureOut">
              <a:rPr lang="ru-RU"/>
              <a:pPr>
                <a:defRPr/>
              </a:pPr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438E0-F161-49FF-AC6F-A64FAB3D20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2121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0321B-7E31-451B-87D4-40ED3142A192}" type="datetimeFigureOut">
              <a:rPr lang="ru-RU"/>
              <a:pPr>
                <a:defRPr/>
              </a:pPr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A55DE-A4FC-4323-B3EF-37725D5F8A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0290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8EA0B-36D1-44B7-B916-F0E2EEAF57A7}" type="datetimeFigureOut">
              <a:rPr lang="ru-RU"/>
              <a:pPr>
                <a:defRPr/>
              </a:pPr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2A742-F092-4CAC-BE7F-48E4EEB54D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6221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4A3DC-0FC5-4B85-A21D-942A1DC369D3}" type="datetimeFigureOut">
              <a:rPr lang="ru-RU"/>
              <a:pPr>
                <a:defRPr/>
              </a:pPr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38814-9650-48E9-9FD0-E25E08A9236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6273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47361-844D-436E-8187-FA6803388FAE}" type="datetimeFigureOut">
              <a:rPr lang="ru-RU"/>
              <a:pPr>
                <a:defRPr/>
              </a:pPr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2522D-EF55-4E4E-871C-ACBA88E08A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5834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91930-8EFE-4D72-A5F4-2FD837FC4BD6}" type="datetimeFigureOut">
              <a:rPr lang="ru-RU"/>
              <a:pPr>
                <a:defRPr/>
              </a:pPr>
              <a:t>15.01.2019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C9ED9-95B7-4C8D-B86B-985302E132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6262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227CA-460D-444B-A0FC-377C6791D7EC}" type="datetimeFigureOut">
              <a:rPr lang="ru-RU"/>
              <a:pPr>
                <a:defRPr/>
              </a:pPr>
              <a:t>15.01.2019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B6D64-728B-4597-962D-89A30CD819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9537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08D88-A1AD-4C2B-95C1-D80FAC9E1304}" type="datetimeFigureOut">
              <a:rPr lang="ru-RU"/>
              <a:pPr>
                <a:defRPr/>
              </a:pPr>
              <a:t>15.01.2019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7CEB5-2743-49C2-8904-164EF57F47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8080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A2042-FF3F-476D-BC90-89067F4A0803}" type="datetimeFigureOut">
              <a:rPr lang="ru-RU"/>
              <a:pPr>
                <a:defRPr/>
              </a:pPr>
              <a:t>15.01.2019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A66A8-3F81-4F25-B6C4-C5F87BA822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1869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F5ED5-996E-40B5-A8A5-4536099D98F0}" type="datetimeFigureOut">
              <a:rPr lang="ru-RU"/>
              <a:pPr>
                <a:defRPr/>
              </a:pPr>
              <a:t>15.01.2019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095F7-6B45-4910-B251-D143D6CEB7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8354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E20CB-062D-44C8-8667-107FFDCE75D1}" type="datetimeFigureOut">
              <a:rPr lang="ru-RU"/>
              <a:pPr>
                <a:defRPr/>
              </a:pPr>
              <a:t>15.01.2019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689B3-1806-406B-8ACD-4B013D6382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1400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4843860-9FAB-41D4-B003-918F907AEFE4}" type="datetimeFigureOut">
              <a:rPr lang="ru-RU"/>
              <a:pPr>
                <a:defRPr/>
              </a:pPr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E85D936-8479-44E0-BD0D-D4276F9BCA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4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7.jpeg"/><Relationship Id="rId11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openxmlformats.org/officeDocument/2006/relationships/image" Target="../media/image41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6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0.gif"/><Relationship Id="rId5" Type="http://schemas.openxmlformats.org/officeDocument/2006/relationships/image" Target="../media/image49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jpe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9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1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9.m4a"/><Relationship Id="rId7" Type="http://schemas.openxmlformats.org/officeDocument/2006/relationships/image" Target="../media/image24.png"/><Relationship Id="rId2" Type="http://schemas.microsoft.com/office/2007/relationships/media" Target="../media/media9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137636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3" descr="Джинсовая ткань"/>
          <p:cNvSpPr>
            <a:spLocks noChangeArrowheads="1" noChangeShapeType="1" noTextEdit="1"/>
          </p:cNvSpPr>
          <p:nvPr/>
        </p:nvSpPr>
        <p:spPr bwMode="auto">
          <a:xfrm>
            <a:off x="1692275" y="836613"/>
            <a:ext cx="5832475" cy="5032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Структурные элементы</a:t>
            </a:r>
          </a:p>
        </p:txBody>
      </p:sp>
      <p:sp>
        <p:nvSpPr>
          <p:cNvPr id="3076" name="Rectangle 9"/>
          <p:cNvSpPr>
            <a:spLocks noChangeArrowheads="1"/>
          </p:cNvSpPr>
          <p:nvPr/>
        </p:nvSpPr>
        <p:spPr bwMode="auto">
          <a:xfrm>
            <a:off x="0" y="1989138"/>
            <a:ext cx="91440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7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Гидриды</a:t>
            </a:r>
          </a:p>
        </p:txBody>
      </p:sp>
      <p:sp>
        <p:nvSpPr>
          <p:cNvPr id="3077" name="Заголовок 1"/>
          <p:cNvSpPr txBox="1">
            <a:spLocks/>
          </p:cNvSpPr>
          <p:nvPr/>
        </p:nvSpPr>
        <p:spPr bwMode="auto">
          <a:xfrm>
            <a:off x="288925" y="5013325"/>
            <a:ext cx="8675688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C03BD"/>
                </a:solidFill>
                <a:latin typeface="Arial" panose="020B0604020202020204" pitchFamily="34" charset="0"/>
              </a:rPr>
              <a:t>Гидриды</a:t>
            </a:r>
            <a:r>
              <a:rPr lang="ru-RU" altLang="ru-RU" sz="2800" dirty="0">
                <a:latin typeface="Arial" panose="020B0604020202020204" pitchFamily="34" charset="0"/>
              </a:rPr>
              <a:t> </a:t>
            </a:r>
            <a:r>
              <a:rPr lang="en-US" altLang="ru-RU" sz="2800" b="1" dirty="0">
                <a:latin typeface="Arial" panose="020B0604020202020204" pitchFamily="34" charset="0"/>
              </a:rPr>
              <a:t>–</a:t>
            </a:r>
            <a:r>
              <a:rPr lang="ru-RU" altLang="ru-RU" sz="2800" b="1" dirty="0">
                <a:latin typeface="Arial" panose="020B0604020202020204" pitchFamily="34" charset="0"/>
              </a:rPr>
              <a:t> это соединения водорода с другими элементами.</a:t>
            </a:r>
            <a:endParaRPr lang="ru-RU" altLang="ru-RU" sz="2800" b="1" dirty="0">
              <a:solidFill>
                <a:srgbClr val="0C03BD"/>
              </a:solidFill>
              <a:latin typeface="Arial" panose="020B0604020202020204" pitchFamily="34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BDF5A88A-22BF-4DDC-97D9-DDD7F21F7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3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5057775"/>
            <a:ext cx="90916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55588" y="952500"/>
            <a:ext cx="8229600" cy="17145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br>
              <a:rPr lang="en-US" sz="4000" b="1" dirty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</a:br>
            <a:r>
              <a:rPr lang="en-US" sz="4000" b="1" dirty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MgH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2</a:t>
            </a:r>
            <a:endParaRPr lang="ru-RU" sz="2400" b="1" dirty="0">
              <a:solidFill>
                <a:srgbClr val="FF0000"/>
              </a:solidFill>
              <a:latin typeface="Arial" charset="0"/>
              <a:ea typeface="+mj-ea"/>
              <a:cs typeface="Arial" charset="0"/>
            </a:endParaRPr>
          </a:p>
          <a:p>
            <a:pPr algn="ctr">
              <a:defRPr/>
            </a:pPr>
            <a:r>
              <a:rPr lang="ru-RU" sz="4000" b="1" dirty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Гидрид магния</a:t>
            </a:r>
            <a:endParaRPr lang="ru-RU" sz="4000" b="1" dirty="0"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7171" name="Прямоугольник 3"/>
          <p:cNvSpPr>
            <a:spLocks noChangeArrowheads="1"/>
          </p:cNvSpPr>
          <p:nvPr/>
        </p:nvSpPr>
        <p:spPr bwMode="auto">
          <a:xfrm>
            <a:off x="-34925" y="3116263"/>
            <a:ext cx="9124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Arial" panose="020B0604020202020204" pitchFamily="34" charset="0"/>
              </a:rPr>
              <a:t>Твердое белое малорастворимое вещество.</a:t>
            </a:r>
          </a:p>
        </p:txBody>
      </p:sp>
      <p:pic>
        <p:nvPicPr>
          <p:cNvPr id="7172" name="Picture 9" descr="File:Magnesium-hydride-unit-cell-3D-ball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271463"/>
            <a:ext cx="2411413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Box 5"/>
          <p:cNvSpPr txBox="1">
            <a:spLocks noChangeArrowheads="1"/>
          </p:cNvSpPr>
          <p:nvPr/>
        </p:nvSpPr>
        <p:spPr bwMode="auto">
          <a:xfrm>
            <a:off x="808038" y="5129213"/>
            <a:ext cx="11525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Na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7176" name="TextBox 6"/>
          <p:cNvSpPr txBox="1">
            <a:spLocks noChangeArrowheads="1"/>
          </p:cNvSpPr>
          <p:nvPr/>
        </p:nvSpPr>
        <p:spPr bwMode="auto">
          <a:xfrm>
            <a:off x="228600" y="5921375"/>
            <a:ext cx="4333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7177" name="TextBox 7"/>
          <p:cNvSpPr txBox="1">
            <a:spLocks noChangeArrowheads="1"/>
          </p:cNvSpPr>
          <p:nvPr/>
        </p:nvSpPr>
        <p:spPr bwMode="auto">
          <a:xfrm>
            <a:off x="2571750" y="5129213"/>
            <a:ext cx="10080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Al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7178" name="TextBox 8"/>
          <p:cNvSpPr txBox="1">
            <a:spLocks noChangeArrowheads="1"/>
          </p:cNvSpPr>
          <p:nvPr/>
        </p:nvSpPr>
        <p:spPr bwMode="auto">
          <a:xfrm>
            <a:off x="1576388" y="5129213"/>
            <a:ext cx="1008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solidFill>
                  <a:srgbClr val="FF0000"/>
                </a:solidFill>
                <a:latin typeface="Arial" panose="020B0604020202020204" pitchFamily="34" charset="0"/>
              </a:rPr>
              <a:t>Mg</a:t>
            </a:r>
            <a:endParaRPr lang="ru-RU" altLang="ru-RU" sz="4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179" name="TextBox 9"/>
          <p:cNvSpPr txBox="1">
            <a:spLocks noChangeArrowheads="1"/>
          </p:cNvSpPr>
          <p:nvPr/>
        </p:nvSpPr>
        <p:spPr bwMode="auto">
          <a:xfrm>
            <a:off x="3257550" y="5129213"/>
            <a:ext cx="10080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Si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7180" name="TextBox 10"/>
          <p:cNvSpPr txBox="1">
            <a:spLocks noChangeArrowheads="1"/>
          </p:cNvSpPr>
          <p:nvPr/>
        </p:nvSpPr>
        <p:spPr bwMode="auto">
          <a:xfrm>
            <a:off x="4240213" y="5129213"/>
            <a:ext cx="6969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P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7181" name="TextBox 11"/>
          <p:cNvSpPr txBox="1">
            <a:spLocks noChangeArrowheads="1"/>
          </p:cNvSpPr>
          <p:nvPr/>
        </p:nvSpPr>
        <p:spPr bwMode="auto">
          <a:xfrm>
            <a:off x="5043488" y="5129213"/>
            <a:ext cx="7191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S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7182" name="TextBox 12"/>
          <p:cNvSpPr txBox="1">
            <a:spLocks noChangeArrowheads="1"/>
          </p:cNvSpPr>
          <p:nvPr/>
        </p:nvSpPr>
        <p:spPr bwMode="auto">
          <a:xfrm>
            <a:off x="5797550" y="5151438"/>
            <a:ext cx="10588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Cl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7183" name="TextBox 14"/>
          <p:cNvSpPr txBox="1">
            <a:spLocks noChangeArrowheads="1"/>
          </p:cNvSpPr>
          <p:nvPr/>
        </p:nvSpPr>
        <p:spPr bwMode="auto">
          <a:xfrm>
            <a:off x="6604000" y="5113338"/>
            <a:ext cx="1117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Ar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7184" name="TextBox 15"/>
          <p:cNvSpPr txBox="1">
            <a:spLocks noChangeArrowheads="1"/>
          </p:cNvSpPr>
          <p:nvPr/>
        </p:nvSpPr>
        <p:spPr bwMode="auto">
          <a:xfrm>
            <a:off x="7562850" y="5129213"/>
            <a:ext cx="7207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K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7185" name="TextBox 16"/>
          <p:cNvSpPr txBox="1">
            <a:spLocks noChangeArrowheads="1"/>
          </p:cNvSpPr>
          <p:nvPr/>
        </p:nvSpPr>
        <p:spPr bwMode="auto">
          <a:xfrm>
            <a:off x="8154988" y="5129213"/>
            <a:ext cx="10429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Ca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7186" name="TextBox 17"/>
          <p:cNvSpPr txBox="1">
            <a:spLocks noChangeArrowheads="1"/>
          </p:cNvSpPr>
          <p:nvPr/>
        </p:nvSpPr>
        <p:spPr bwMode="auto">
          <a:xfrm>
            <a:off x="827088" y="6080125"/>
            <a:ext cx="949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panose="020B0604020202020204" pitchFamily="34" charset="0"/>
              </a:rPr>
              <a:t>NaH</a:t>
            </a:r>
          </a:p>
        </p:txBody>
      </p:sp>
      <p:sp>
        <p:nvSpPr>
          <p:cNvPr id="7187" name="TextBox 19"/>
          <p:cNvSpPr txBox="1">
            <a:spLocks noChangeArrowheads="1"/>
          </p:cNvSpPr>
          <p:nvPr/>
        </p:nvSpPr>
        <p:spPr bwMode="auto">
          <a:xfrm>
            <a:off x="1635125" y="6073775"/>
            <a:ext cx="100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MgH</a:t>
            </a:r>
            <a:r>
              <a:rPr lang="en-US" altLang="ru-RU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2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188" name="TextBox 20"/>
          <p:cNvSpPr txBox="1">
            <a:spLocks noChangeArrowheads="1"/>
          </p:cNvSpPr>
          <p:nvPr/>
        </p:nvSpPr>
        <p:spPr bwMode="auto">
          <a:xfrm>
            <a:off x="2443163" y="6049963"/>
            <a:ext cx="1008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</a:rPr>
              <a:t>Al</a:t>
            </a:r>
            <a:r>
              <a:rPr lang="ru-RU" altLang="ru-RU" sz="2800" b="1">
                <a:latin typeface="Arial" panose="020B0604020202020204" pitchFamily="34" charset="0"/>
              </a:rPr>
              <a:t>Н</a:t>
            </a:r>
            <a:r>
              <a:rPr lang="en-US" altLang="ru-RU" sz="2800" b="1" baseline="-25000">
                <a:latin typeface="Arial" panose="020B0604020202020204" pitchFamily="34" charset="0"/>
              </a:rPr>
              <a:t>3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7189" name="Прямоугольник 21"/>
          <p:cNvSpPr>
            <a:spLocks noChangeArrowheads="1"/>
          </p:cNvSpPr>
          <p:nvPr/>
        </p:nvSpPr>
        <p:spPr bwMode="auto">
          <a:xfrm>
            <a:off x="3257550" y="6064250"/>
            <a:ext cx="796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SiH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7190" name="Прямоугольник 22"/>
          <p:cNvSpPr>
            <a:spLocks noChangeArrowheads="1"/>
          </p:cNvSpPr>
          <p:nvPr/>
        </p:nvSpPr>
        <p:spPr bwMode="auto">
          <a:xfrm>
            <a:off x="4083050" y="6064250"/>
            <a:ext cx="912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</a:rPr>
              <a:t> P</a:t>
            </a:r>
            <a:r>
              <a:rPr lang="ru-RU" altLang="ru-RU" sz="2400" b="1">
                <a:latin typeface="Arial" panose="020B0604020202020204" pitchFamily="34" charset="0"/>
              </a:rPr>
              <a:t>Н</a:t>
            </a:r>
            <a:r>
              <a:rPr lang="en-US" altLang="ru-RU" sz="2400" b="1" baseline="-25000">
                <a:latin typeface="Arial" panose="020B0604020202020204" pitchFamily="34" charset="0"/>
              </a:rPr>
              <a:t>3</a:t>
            </a:r>
            <a:r>
              <a:rPr lang="ru-RU" altLang="ru-RU" sz="2400" baseline="-25000">
                <a:latin typeface="Arial" panose="020B0604020202020204" pitchFamily="34" charset="0"/>
              </a:rPr>
              <a:t> </a:t>
            </a:r>
            <a:r>
              <a:rPr lang="ru-RU" altLang="ru-RU" sz="1800" baseline="-25000">
                <a:latin typeface="Arial" panose="020B0604020202020204" pitchFamily="34" charset="0"/>
              </a:rPr>
              <a:t> 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7191" name="Прямоугольник 23"/>
          <p:cNvSpPr>
            <a:spLocks noChangeArrowheads="1"/>
          </p:cNvSpPr>
          <p:nvPr/>
        </p:nvSpPr>
        <p:spPr bwMode="auto">
          <a:xfrm>
            <a:off x="5000625" y="6069013"/>
            <a:ext cx="727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ru-RU" sz="16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7192" name="Прямоугольник 21"/>
          <p:cNvSpPr>
            <a:spLocks noChangeArrowheads="1"/>
          </p:cNvSpPr>
          <p:nvPr/>
        </p:nvSpPr>
        <p:spPr bwMode="auto">
          <a:xfrm>
            <a:off x="5781675" y="6069013"/>
            <a:ext cx="803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</a:rPr>
              <a:t>HCl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7193" name="Прямоугольник 22"/>
          <p:cNvSpPr>
            <a:spLocks noChangeArrowheads="1"/>
          </p:cNvSpPr>
          <p:nvPr/>
        </p:nvSpPr>
        <p:spPr bwMode="auto">
          <a:xfrm>
            <a:off x="6840538" y="6065838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7194" name="Прямоугольник 23"/>
          <p:cNvSpPr>
            <a:spLocks noChangeArrowheads="1"/>
          </p:cNvSpPr>
          <p:nvPr/>
        </p:nvSpPr>
        <p:spPr bwMode="auto">
          <a:xfrm>
            <a:off x="7516813" y="6065838"/>
            <a:ext cx="708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7195" name="Прямоугольник 24"/>
          <p:cNvSpPr>
            <a:spLocks noChangeArrowheads="1"/>
          </p:cNvSpPr>
          <p:nvPr/>
        </p:nvSpPr>
        <p:spPr bwMode="auto">
          <a:xfrm>
            <a:off x="8107070" y="6157914"/>
            <a:ext cx="11033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altLang="ru-RU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96" name="Picture 29" descr="http://vtorothod.ru/images1/5762411d850f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63" y="157163"/>
            <a:ext cx="202565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553A1FB7-E926-441A-8B02-3F1FF4D20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5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4908550"/>
            <a:ext cx="90916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230188" y="0"/>
            <a:ext cx="8229600" cy="1714500"/>
          </a:xfrm>
        </p:spPr>
        <p:txBody>
          <a:bodyPr/>
          <a:lstStyle/>
          <a:p>
            <a:r>
              <a:rPr lang="en-US" altLang="ru-RU" sz="4000" b="1" dirty="0">
                <a:solidFill>
                  <a:srgbClr val="FF0000"/>
                </a:solidFill>
              </a:rPr>
              <a:t>Al</a:t>
            </a:r>
            <a:r>
              <a:rPr lang="ru-RU" altLang="ru-RU" sz="4000" b="1" dirty="0">
                <a:solidFill>
                  <a:srgbClr val="FF0000"/>
                </a:solidFill>
              </a:rPr>
              <a:t>Н</a:t>
            </a:r>
            <a:r>
              <a:rPr lang="en-US" altLang="ru-RU" sz="4000" b="1" baseline="-25000" dirty="0">
                <a:solidFill>
                  <a:srgbClr val="FF0000"/>
                </a:solidFill>
              </a:rPr>
              <a:t>3</a:t>
            </a:r>
            <a:r>
              <a:rPr lang="ru-RU" altLang="ru-RU" sz="4000" baseline="-25000" dirty="0"/>
              <a:t> </a:t>
            </a:r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Гидрид алюминия</a:t>
            </a:r>
            <a:endParaRPr lang="ru-RU" alt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5" name="Прямоугольник 5"/>
          <p:cNvSpPr>
            <a:spLocks noChangeArrowheads="1"/>
          </p:cNvSpPr>
          <p:nvPr/>
        </p:nvSpPr>
        <p:spPr bwMode="auto">
          <a:xfrm>
            <a:off x="19050" y="2987675"/>
            <a:ext cx="90836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Arial" panose="020B0604020202020204" pitchFamily="34" charset="0"/>
              </a:rPr>
              <a:t>Гидрид алюминия</a:t>
            </a:r>
            <a:r>
              <a:rPr lang="en-US" altLang="ru-RU">
                <a:latin typeface="Arial" panose="020B0604020202020204" pitchFamily="34" charset="0"/>
              </a:rPr>
              <a:t>  -</a:t>
            </a:r>
            <a:r>
              <a:rPr lang="en-US" altLang="ru-RU" b="1">
                <a:latin typeface="Arial" panose="020B0604020202020204" pitchFamily="34" charset="0"/>
              </a:rPr>
              <a:t> </a:t>
            </a:r>
            <a:r>
              <a:rPr lang="ru-RU" altLang="ru-RU">
                <a:latin typeface="Arial" panose="020B0604020202020204" pitchFamily="34" charset="0"/>
              </a:rPr>
              <a:t>бесцветное или белое твёрдое вещество с полимерной структурой.</a:t>
            </a:r>
          </a:p>
        </p:txBody>
      </p:sp>
      <p:pic>
        <p:nvPicPr>
          <p:cNvPr id="8196" name="Picture 8" descr="File:Aluminium-hydride-unit-cell-3D-vd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1728788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4" descr="Картинка 11 из 10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663" y="49213"/>
            <a:ext cx="170180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extBox 5"/>
          <p:cNvSpPr txBox="1">
            <a:spLocks noChangeArrowheads="1"/>
          </p:cNvSpPr>
          <p:nvPr/>
        </p:nvSpPr>
        <p:spPr bwMode="auto">
          <a:xfrm>
            <a:off x="677863" y="4979988"/>
            <a:ext cx="11525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Na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8201" name="TextBox 6"/>
          <p:cNvSpPr txBox="1">
            <a:spLocks noChangeArrowheads="1"/>
          </p:cNvSpPr>
          <p:nvPr/>
        </p:nvSpPr>
        <p:spPr bwMode="auto">
          <a:xfrm>
            <a:off x="98425" y="5772150"/>
            <a:ext cx="4333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8202" name="TextBox 7"/>
          <p:cNvSpPr txBox="1">
            <a:spLocks noChangeArrowheads="1"/>
          </p:cNvSpPr>
          <p:nvPr/>
        </p:nvSpPr>
        <p:spPr bwMode="auto">
          <a:xfrm>
            <a:off x="2441575" y="4979988"/>
            <a:ext cx="10080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solidFill>
                  <a:srgbClr val="FF0000"/>
                </a:solidFill>
                <a:latin typeface="Arial" panose="020B0604020202020204" pitchFamily="34" charset="0"/>
              </a:rPr>
              <a:t>Al</a:t>
            </a:r>
            <a:endParaRPr lang="ru-RU" altLang="ru-RU" sz="4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203" name="TextBox 8"/>
          <p:cNvSpPr txBox="1">
            <a:spLocks noChangeArrowheads="1"/>
          </p:cNvSpPr>
          <p:nvPr/>
        </p:nvSpPr>
        <p:spPr bwMode="auto">
          <a:xfrm>
            <a:off x="1446213" y="4979988"/>
            <a:ext cx="1008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Mg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8204" name="TextBox 9"/>
          <p:cNvSpPr txBox="1">
            <a:spLocks noChangeArrowheads="1"/>
          </p:cNvSpPr>
          <p:nvPr/>
        </p:nvSpPr>
        <p:spPr bwMode="auto">
          <a:xfrm>
            <a:off x="3127375" y="4979988"/>
            <a:ext cx="10080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Si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8205" name="TextBox 10"/>
          <p:cNvSpPr txBox="1">
            <a:spLocks noChangeArrowheads="1"/>
          </p:cNvSpPr>
          <p:nvPr/>
        </p:nvSpPr>
        <p:spPr bwMode="auto">
          <a:xfrm>
            <a:off x="4110038" y="4979988"/>
            <a:ext cx="6969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P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8206" name="TextBox 11"/>
          <p:cNvSpPr txBox="1">
            <a:spLocks noChangeArrowheads="1"/>
          </p:cNvSpPr>
          <p:nvPr/>
        </p:nvSpPr>
        <p:spPr bwMode="auto">
          <a:xfrm>
            <a:off x="4913313" y="4979988"/>
            <a:ext cx="7191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S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8207" name="TextBox 12"/>
          <p:cNvSpPr txBox="1">
            <a:spLocks noChangeArrowheads="1"/>
          </p:cNvSpPr>
          <p:nvPr/>
        </p:nvSpPr>
        <p:spPr bwMode="auto">
          <a:xfrm>
            <a:off x="5667375" y="5002213"/>
            <a:ext cx="10588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Cl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8208" name="TextBox 14"/>
          <p:cNvSpPr txBox="1">
            <a:spLocks noChangeArrowheads="1"/>
          </p:cNvSpPr>
          <p:nvPr/>
        </p:nvSpPr>
        <p:spPr bwMode="auto">
          <a:xfrm>
            <a:off x="6473825" y="4964113"/>
            <a:ext cx="1117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Ar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8209" name="TextBox 15"/>
          <p:cNvSpPr txBox="1">
            <a:spLocks noChangeArrowheads="1"/>
          </p:cNvSpPr>
          <p:nvPr/>
        </p:nvSpPr>
        <p:spPr bwMode="auto">
          <a:xfrm>
            <a:off x="7432675" y="4979988"/>
            <a:ext cx="7207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K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8210" name="TextBox 16"/>
          <p:cNvSpPr txBox="1">
            <a:spLocks noChangeArrowheads="1"/>
          </p:cNvSpPr>
          <p:nvPr/>
        </p:nvSpPr>
        <p:spPr bwMode="auto">
          <a:xfrm>
            <a:off x="8024813" y="4979988"/>
            <a:ext cx="10429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Ca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8211" name="TextBox 17"/>
          <p:cNvSpPr txBox="1">
            <a:spLocks noChangeArrowheads="1"/>
          </p:cNvSpPr>
          <p:nvPr/>
        </p:nvSpPr>
        <p:spPr bwMode="auto">
          <a:xfrm>
            <a:off x="696913" y="5930900"/>
            <a:ext cx="949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panose="020B0604020202020204" pitchFamily="34" charset="0"/>
              </a:rPr>
              <a:t>NaH</a:t>
            </a:r>
          </a:p>
        </p:txBody>
      </p:sp>
      <p:sp>
        <p:nvSpPr>
          <p:cNvPr id="8212" name="TextBox 19"/>
          <p:cNvSpPr txBox="1">
            <a:spLocks noChangeArrowheads="1"/>
          </p:cNvSpPr>
          <p:nvPr/>
        </p:nvSpPr>
        <p:spPr bwMode="auto">
          <a:xfrm>
            <a:off x="1504950" y="5924550"/>
            <a:ext cx="100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MgH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2400" b="1">
              <a:latin typeface="Arial" panose="020B0604020202020204" pitchFamily="34" charset="0"/>
            </a:endParaRPr>
          </a:p>
        </p:txBody>
      </p:sp>
      <p:sp>
        <p:nvSpPr>
          <p:cNvPr id="8213" name="TextBox 20"/>
          <p:cNvSpPr txBox="1">
            <a:spLocks noChangeArrowheads="1"/>
          </p:cNvSpPr>
          <p:nvPr/>
        </p:nvSpPr>
        <p:spPr bwMode="auto">
          <a:xfrm>
            <a:off x="2312988" y="5900738"/>
            <a:ext cx="1008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FF0000"/>
                </a:solidFill>
                <a:latin typeface="Arial" panose="020B0604020202020204" pitchFamily="34" charset="0"/>
              </a:rPr>
              <a:t>Al</a:t>
            </a:r>
            <a:r>
              <a:rPr lang="ru-RU" altLang="ru-RU" sz="2800" b="1">
                <a:solidFill>
                  <a:srgbClr val="FF0000"/>
                </a:solidFill>
                <a:latin typeface="Arial" panose="020B0604020202020204" pitchFamily="34" charset="0"/>
              </a:rPr>
              <a:t>Н</a:t>
            </a:r>
            <a:r>
              <a:rPr lang="en-US" altLang="ru-RU" sz="2800" b="1" baseline="-2500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ru-RU" altLang="ru-RU" sz="2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214" name="Прямоугольник 21"/>
          <p:cNvSpPr>
            <a:spLocks noChangeArrowheads="1"/>
          </p:cNvSpPr>
          <p:nvPr/>
        </p:nvSpPr>
        <p:spPr bwMode="auto">
          <a:xfrm>
            <a:off x="3127375" y="5915025"/>
            <a:ext cx="796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SiH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8215" name="Прямоугольник 22"/>
          <p:cNvSpPr>
            <a:spLocks noChangeArrowheads="1"/>
          </p:cNvSpPr>
          <p:nvPr/>
        </p:nvSpPr>
        <p:spPr bwMode="auto">
          <a:xfrm>
            <a:off x="3952875" y="5915025"/>
            <a:ext cx="912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</a:rPr>
              <a:t> P</a:t>
            </a:r>
            <a:r>
              <a:rPr lang="ru-RU" altLang="ru-RU" sz="2400" b="1">
                <a:latin typeface="Arial" panose="020B0604020202020204" pitchFamily="34" charset="0"/>
              </a:rPr>
              <a:t>Н</a:t>
            </a:r>
            <a:r>
              <a:rPr lang="en-US" altLang="ru-RU" sz="2400" b="1" baseline="-25000">
                <a:latin typeface="Arial" panose="020B0604020202020204" pitchFamily="34" charset="0"/>
              </a:rPr>
              <a:t>3</a:t>
            </a:r>
            <a:r>
              <a:rPr lang="ru-RU" altLang="ru-RU" sz="2400" baseline="-25000">
                <a:latin typeface="Arial" panose="020B0604020202020204" pitchFamily="34" charset="0"/>
              </a:rPr>
              <a:t> </a:t>
            </a:r>
            <a:r>
              <a:rPr lang="ru-RU" altLang="ru-RU" sz="1800" baseline="-25000">
                <a:latin typeface="Arial" panose="020B0604020202020204" pitchFamily="34" charset="0"/>
              </a:rPr>
              <a:t> 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8216" name="Прямоугольник 23"/>
          <p:cNvSpPr>
            <a:spLocks noChangeArrowheads="1"/>
          </p:cNvSpPr>
          <p:nvPr/>
        </p:nvSpPr>
        <p:spPr bwMode="auto">
          <a:xfrm>
            <a:off x="4870450" y="5919788"/>
            <a:ext cx="727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ru-RU" sz="16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8217" name="Прямоугольник 21"/>
          <p:cNvSpPr>
            <a:spLocks noChangeArrowheads="1"/>
          </p:cNvSpPr>
          <p:nvPr/>
        </p:nvSpPr>
        <p:spPr bwMode="auto">
          <a:xfrm>
            <a:off x="5651500" y="5919788"/>
            <a:ext cx="803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</a:rPr>
              <a:t>HCl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8218" name="Прямоугольник 22"/>
          <p:cNvSpPr>
            <a:spLocks noChangeArrowheads="1"/>
          </p:cNvSpPr>
          <p:nvPr/>
        </p:nvSpPr>
        <p:spPr bwMode="auto">
          <a:xfrm>
            <a:off x="6710363" y="5916613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8219" name="Прямоугольник 23"/>
          <p:cNvSpPr>
            <a:spLocks noChangeArrowheads="1"/>
          </p:cNvSpPr>
          <p:nvPr/>
        </p:nvSpPr>
        <p:spPr bwMode="auto">
          <a:xfrm>
            <a:off x="7386638" y="5916613"/>
            <a:ext cx="708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8220" name="Прямоугольник 24"/>
          <p:cNvSpPr>
            <a:spLocks noChangeArrowheads="1"/>
          </p:cNvSpPr>
          <p:nvPr/>
        </p:nvSpPr>
        <p:spPr bwMode="auto">
          <a:xfrm>
            <a:off x="7980363" y="5916613"/>
            <a:ext cx="11033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altLang="ru-RU" sz="28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8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0BE634B9-8F53-4E26-AB39-1273EF779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7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5057775"/>
            <a:ext cx="90916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Прямоугольник 1"/>
          <p:cNvSpPr>
            <a:spLocks noChangeArrowheads="1"/>
          </p:cNvSpPr>
          <p:nvPr/>
        </p:nvSpPr>
        <p:spPr bwMode="auto">
          <a:xfrm>
            <a:off x="-22225" y="3630613"/>
            <a:ext cx="91614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Arial" panose="020B0604020202020204" pitchFamily="34" charset="0"/>
              </a:rPr>
              <a:t>Моносилан - бесцветный газ с неприятным запахом.</a:t>
            </a:r>
            <a:r>
              <a:rPr lang="ru-RU" altLang="ru-RU"/>
              <a:t> 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Силаны сходны с углеводородами.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906588" y="536575"/>
            <a:ext cx="5026025" cy="17145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br>
              <a:rPr lang="en-US" sz="4000" b="1" dirty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</a:br>
            <a:r>
              <a:rPr lang="en-US" sz="4000" b="1" dirty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SiH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4</a:t>
            </a:r>
            <a:endParaRPr lang="ru-RU" sz="2400" b="1" dirty="0">
              <a:solidFill>
                <a:srgbClr val="FF0000"/>
              </a:solidFill>
              <a:latin typeface="Arial" charset="0"/>
              <a:ea typeface="+mj-ea"/>
              <a:cs typeface="Arial" charset="0"/>
            </a:endParaRPr>
          </a:p>
          <a:p>
            <a:pPr algn="ctr">
              <a:defRPr/>
            </a:pPr>
            <a:r>
              <a:rPr lang="ru-RU" sz="4000" b="1" dirty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Гидрид кремния</a:t>
            </a:r>
            <a:r>
              <a:rPr lang="en-US" sz="4000" b="1" dirty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 </a:t>
            </a:r>
            <a:endParaRPr lang="ru-RU" sz="4000" b="1" dirty="0">
              <a:solidFill>
                <a:srgbClr val="FF0000"/>
              </a:solidFill>
              <a:latin typeface="Arial" charset="0"/>
              <a:ea typeface="+mj-ea"/>
              <a:cs typeface="Arial" charset="0"/>
            </a:endParaRPr>
          </a:p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(</a:t>
            </a:r>
            <a:r>
              <a:rPr lang="ru-RU" sz="4000" b="1" dirty="0" err="1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силан</a:t>
            </a:r>
            <a:r>
              <a:rPr lang="ru-RU" sz="4000" b="1" dirty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)</a:t>
            </a:r>
            <a:endParaRPr lang="ru-RU" sz="4000" b="1" dirty="0"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10244" name="Picture 11" descr="File:Silane-3D-vd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234950"/>
            <a:ext cx="20510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3" descr="Картинка 1 из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392113"/>
            <a:ext cx="1965325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Box 5"/>
          <p:cNvSpPr txBox="1">
            <a:spLocks noChangeArrowheads="1"/>
          </p:cNvSpPr>
          <p:nvPr/>
        </p:nvSpPr>
        <p:spPr bwMode="auto">
          <a:xfrm>
            <a:off x="757238" y="5129213"/>
            <a:ext cx="11525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Na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0249" name="TextBox 6"/>
          <p:cNvSpPr txBox="1">
            <a:spLocks noChangeArrowheads="1"/>
          </p:cNvSpPr>
          <p:nvPr/>
        </p:nvSpPr>
        <p:spPr bwMode="auto">
          <a:xfrm>
            <a:off x="177800" y="5921375"/>
            <a:ext cx="4333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0250" name="TextBox 7"/>
          <p:cNvSpPr txBox="1">
            <a:spLocks noChangeArrowheads="1"/>
          </p:cNvSpPr>
          <p:nvPr/>
        </p:nvSpPr>
        <p:spPr bwMode="auto">
          <a:xfrm>
            <a:off x="2520950" y="5129213"/>
            <a:ext cx="10080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Al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0251" name="TextBox 8"/>
          <p:cNvSpPr txBox="1">
            <a:spLocks noChangeArrowheads="1"/>
          </p:cNvSpPr>
          <p:nvPr/>
        </p:nvSpPr>
        <p:spPr bwMode="auto">
          <a:xfrm>
            <a:off x="1525588" y="5129213"/>
            <a:ext cx="1008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Mg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0252" name="TextBox 9"/>
          <p:cNvSpPr txBox="1">
            <a:spLocks noChangeArrowheads="1"/>
          </p:cNvSpPr>
          <p:nvPr/>
        </p:nvSpPr>
        <p:spPr bwMode="auto">
          <a:xfrm>
            <a:off x="3206750" y="5129213"/>
            <a:ext cx="10080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solidFill>
                  <a:srgbClr val="FF0000"/>
                </a:solidFill>
                <a:latin typeface="Arial" panose="020B0604020202020204" pitchFamily="34" charset="0"/>
              </a:rPr>
              <a:t>Si</a:t>
            </a:r>
            <a:endParaRPr lang="ru-RU" altLang="ru-RU" sz="4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253" name="TextBox 10"/>
          <p:cNvSpPr txBox="1">
            <a:spLocks noChangeArrowheads="1"/>
          </p:cNvSpPr>
          <p:nvPr/>
        </p:nvSpPr>
        <p:spPr bwMode="auto">
          <a:xfrm>
            <a:off x="4189413" y="5129213"/>
            <a:ext cx="6969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P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0254" name="TextBox 11"/>
          <p:cNvSpPr txBox="1">
            <a:spLocks noChangeArrowheads="1"/>
          </p:cNvSpPr>
          <p:nvPr/>
        </p:nvSpPr>
        <p:spPr bwMode="auto">
          <a:xfrm>
            <a:off x="4992688" y="5129213"/>
            <a:ext cx="7191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S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0255" name="TextBox 12"/>
          <p:cNvSpPr txBox="1">
            <a:spLocks noChangeArrowheads="1"/>
          </p:cNvSpPr>
          <p:nvPr/>
        </p:nvSpPr>
        <p:spPr bwMode="auto">
          <a:xfrm>
            <a:off x="5746750" y="5151438"/>
            <a:ext cx="10588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Cl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0256" name="TextBox 14"/>
          <p:cNvSpPr txBox="1">
            <a:spLocks noChangeArrowheads="1"/>
          </p:cNvSpPr>
          <p:nvPr/>
        </p:nvSpPr>
        <p:spPr bwMode="auto">
          <a:xfrm>
            <a:off x="6553200" y="5113338"/>
            <a:ext cx="1117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Ar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0257" name="TextBox 15"/>
          <p:cNvSpPr txBox="1">
            <a:spLocks noChangeArrowheads="1"/>
          </p:cNvSpPr>
          <p:nvPr/>
        </p:nvSpPr>
        <p:spPr bwMode="auto">
          <a:xfrm>
            <a:off x="7512050" y="5129213"/>
            <a:ext cx="7207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K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0258" name="TextBox 16"/>
          <p:cNvSpPr txBox="1">
            <a:spLocks noChangeArrowheads="1"/>
          </p:cNvSpPr>
          <p:nvPr/>
        </p:nvSpPr>
        <p:spPr bwMode="auto">
          <a:xfrm>
            <a:off x="8104188" y="5129213"/>
            <a:ext cx="10429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Ca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0259" name="TextBox 17"/>
          <p:cNvSpPr txBox="1">
            <a:spLocks noChangeArrowheads="1"/>
          </p:cNvSpPr>
          <p:nvPr/>
        </p:nvSpPr>
        <p:spPr bwMode="auto">
          <a:xfrm>
            <a:off x="776288" y="6080125"/>
            <a:ext cx="949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panose="020B0604020202020204" pitchFamily="34" charset="0"/>
              </a:rPr>
              <a:t>NaH</a:t>
            </a:r>
          </a:p>
        </p:txBody>
      </p:sp>
      <p:sp>
        <p:nvSpPr>
          <p:cNvPr id="10260" name="TextBox 19"/>
          <p:cNvSpPr txBox="1">
            <a:spLocks noChangeArrowheads="1"/>
          </p:cNvSpPr>
          <p:nvPr/>
        </p:nvSpPr>
        <p:spPr bwMode="auto">
          <a:xfrm>
            <a:off x="1584325" y="6073775"/>
            <a:ext cx="100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MgH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2400" b="1">
              <a:latin typeface="Arial" panose="020B0604020202020204" pitchFamily="34" charset="0"/>
            </a:endParaRPr>
          </a:p>
        </p:txBody>
      </p:sp>
      <p:sp>
        <p:nvSpPr>
          <p:cNvPr id="10261" name="TextBox 20"/>
          <p:cNvSpPr txBox="1">
            <a:spLocks noChangeArrowheads="1"/>
          </p:cNvSpPr>
          <p:nvPr/>
        </p:nvSpPr>
        <p:spPr bwMode="auto">
          <a:xfrm>
            <a:off x="2392363" y="6049963"/>
            <a:ext cx="1008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</a:rPr>
              <a:t>Al</a:t>
            </a:r>
            <a:r>
              <a:rPr lang="ru-RU" altLang="ru-RU" sz="2800" b="1">
                <a:latin typeface="Arial" panose="020B0604020202020204" pitchFamily="34" charset="0"/>
              </a:rPr>
              <a:t>Н</a:t>
            </a:r>
            <a:r>
              <a:rPr lang="en-US" altLang="ru-RU" sz="2800" b="1" baseline="-25000">
                <a:latin typeface="Arial" panose="020B0604020202020204" pitchFamily="34" charset="0"/>
              </a:rPr>
              <a:t>3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0262" name="Прямоугольник 21"/>
          <p:cNvSpPr>
            <a:spLocks noChangeArrowheads="1"/>
          </p:cNvSpPr>
          <p:nvPr/>
        </p:nvSpPr>
        <p:spPr bwMode="auto">
          <a:xfrm>
            <a:off x="3206750" y="6064250"/>
            <a:ext cx="796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SiH</a:t>
            </a:r>
            <a:r>
              <a:rPr lang="en-US" altLang="ru-RU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altLang="ru-RU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263" name="Прямоугольник 22"/>
          <p:cNvSpPr>
            <a:spLocks noChangeArrowheads="1"/>
          </p:cNvSpPr>
          <p:nvPr/>
        </p:nvSpPr>
        <p:spPr bwMode="auto">
          <a:xfrm>
            <a:off x="4032250" y="6064250"/>
            <a:ext cx="912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</a:rPr>
              <a:t> P</a:t>
            </a:r>
            <a:r>
              <a:rPr lang="ru-RU" altLang="ru-RU" sz="2400" b="1">
                <a:latin typeface="Arial" panose="020B0604020202020204" pitchFamily="34" charset="0"/>
              </a:rPr>
              <a:t>Н</a:t>
            </a:r>
            <a:r>
              <a:rPr lang="en-US" altLang="ru-RU" sz="2400" b="1" baseline="-25000">
                <a:latin typeface="Arial" panose="020B0604020202020204" pitchFamily="34" charset="0"/>
              </a:rPr>
              <a:t>3</a:t>
            </a:r>
            <a:r>
              <a:rPr lang="ru-RU" altLang="ru-RU" sz="2400" baseline="-25000">
                <a:latin typeface="Arial" panose="020B0604020202020204" pitchFamily="34" charset="0"/>
              </a:rPr>
              <a:t> </a:t>
            </a:r>
            <a:r>
              <a:rPr lang="ru-RU" altLang="ru-RU" sz="1800" baseline="-25000">
                <a:latin typeface="Arial" panose="020B0604020202020204" pitchFamily="34" charset="0"/>
              </a:rPr>
              <a:t> 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64" name="Прямоугольник 23"/>
          <p:cNvSpPr>
            <a:spLocks noChangeArrowheads="1"/>
          </p:cNvSpPr>
          <p:nvPr/>
        </p:nvSpPr>
        <p:spPr bwMode="auto">
          <a:xfrm>
            <a:off x="4949825" y="6069013"/>
            <a:ext cx="727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ru-RU" sz="16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10265" name="Прямоугольник 21"/>
          <p:cNvSpPr>
            <a:spLocks noChangeArrowheads="1"/>
          </p:cNvSpPr>
          <p:nvPr/>
        </p:nvSpPr>
        <p:spPr bwMode="auto">
          <a:xfrm>
            <a:off x="5730875" y="6069013"/>
            <a:ext cx="803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</a:rPr>
              <a:t>HCl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0266" name="Прямоугольник 22"/>
          <p:cNvSpPr>
            <a:spLocks noChangeArrowheads="1"/>
          </p:cNvSpPr>
          <p:nvPr/>
        </p:nvSpPr>
        <p:spPr bwMode="auto">
          <a:xfrm>
            <a:off x="6789738" y="6065838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0267" name="Прямоугольник 23"/>
          <p:cNvSpPr>
            <a:spLocks noChangeArrowheads="1"/>
          </p:cNvSpPr>
          <p:nvPr/>
        </p:nvSpPr>
        <p:spPr bwMode="auto">
          <a:xfrm>
            <a:off x="7466013" y="6065838"/>
            <a:ext cx="708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0268" name="Прямоугольник 24"/>
          <p:cNvSpPr>
            <a:spLocks noChangeArrowheads="1"/>
          </p:cNvSpPr>
          <p:nvPr/>
        </p:nvSpPr>
        <p:spPr bwMode="auto">
          <a:xfrm>
            <a:off x="8044364" y="6116638"/>
            <a:ext cx="11033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altLang="ru-RU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6A5F29B7-C4CD-4B57-87A4-CE050B45FA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1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5083175"/>
            <a:ext cx="90900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714500"/>
          </a:xfrm>
        </p:spPr>
        <p:txBody>
          <a:bodyPr/>
          <a:lstStyle/>
          <a:p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4000" b="1" dirty="0">
                <a:solidFill>
                  <a:srgbClr val="FF0000"/>
                </a:solidFill>
              </a:rPr>
              <a:t> P</a:t>
            </a:r>
            <a:r>
              <a:rPr lang="ru-RU" altLang="ru-RU" sz="4000" b="1" dirty="0">
                <a:solidFill>
                  <a:srgbClr val="FF0000"/>
                </a:solidFill>
              </a:rPr>
              <a:t>Н</a:t>
            </a:r>
            <a:r>
              <a:rPr lang="en-US" altLang="ru-RU" sz="4000" b="1" baseline="-25000" dirty="0">
                <a:solidFill>
                  <a:srgbClr val="FF0000"/>
                </a:solidFill>
              </a:rPr>
              <a:t>3</a:t>
            </a:r>
            <a:r>
              <a:rPr lang="ru-RU" altLang="ru-RU" sz="4000" baseline="-25000" dirty="0"/>
              <a:t> </a:t>
            </a:r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Гидрид фосфора</a:t>
            </a:r>
            <a:br>
              <a:rPr lang="ru-RU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фосфин</a:t>
            </a:r>
            <a:r>
              <a:rPr lang="ru-RU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alt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Прямоугольник 5"/>
          <p:cNvSpPr>
            <a:spLocks noChangeArrowheads="1"/>
          </p:cNvSpPr>
          <p:nvPr/>
        </p:nvSpPr>
        <p:spPr bwMode="auto">
          <a:xfrm>
            <a:off x="12700" y="2717800"/>
            <a:ext cx="91170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Arial" panose="020B0604020202020204" pitchFamily="34" charset="0"/>
              </a:rPr>
              <a:t>Бесцветный, очень ядовитый газ с запахом гнилой рыбы.</a:t>
            </a:r>
          </a:p>
        </p:txBody>
      </p:sp>
      <p:pic>
        <p:nvPicPr>
          <p:cNvPr id="11268" name="Picture 9" descr="http://upload.wikimedia.org/wikipedia/commons/f/f6/Phosphine-3D-balls.png?uselang=r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49250"/>
            <a:ext cx="2287587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3" descr="Картинка 6 из 117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85725"/>
            <a:ext cx="104775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Box 5"/>
          <p:cNvSpPr txBox="1">
            <a:spLocks noChangeArrowheads="1"/>
          </p:cNvSpPr>
          <p:nvPr/>
        </p:nvSpPr>
        <p:spPr bwMode="auto">
          <a:xfrm>
            <a:off x="801688" y="5154613"/>
            <a:ext cx="11525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Na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1273" name="TextBox 6"/>
          <p:cNvSpPr txBox="1">
            <a:spLocks noChangeArrowheads="1"/>
          </p:cNvSpPr>
          <p:nvPr/>
        </p:nvSpPr>
        <p:spPr bwMode="auto">
          <a:xfrm>
            <a:off x="220663" y="5946775"/>
            <a:ext cx="4349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1274" name="TextBox 7"/>
          <p:cNvSpPr txBox="1">
            <a:spLocks noChangeArrowheads="1"/>
          </p:cNvSpPr>
          <p:nvPr/>
        </p:nvSpPr>
        <p:spPr bwMode="auto">
          <a:xfrm>
            <a:off x="2563813" y="5154613"/>
            <a:ext cx="10096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Al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1275" name="TextBox 8"/>
          <p:cNvSpPr txBox="1">
            <a:spLocks noChangeArrowheads="1"/>
          </p:cNvSpPr>
          <p:nvPr/>
        </p:nvSpPr>
        <p:spPr bwMode="auto">
          <a:xfrm>
            <a:off x="1570038" y="5154613"/>
            <a:ext cx="10064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Mg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1276" name="TextBox 9"/>
          <p:cNvSpPr txBox="1">
            <a:spLocks noChangeArrowheads="1"/>
          </p:cNvSpPr>
          <p:nvPr/>
        </p:nvSpPr>
        <p:spPr bwMode="auto">
          <a:xfrm>
            <a:off x="3249613" y="5154613"/>
            <a:ext cx="10096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Si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1277" name="TextBox 10"/>
          <p:cNvSpPr txBox="1">
            <a:spLocks noChangeArrowheads="1"/>
          </p:cNvSpPr>
          <p:nvPr/>
        </p:nvSpPr>
        <p:spPr bwMode="auto">
          <a:xfrm>
            <a:off x="4233863" y="5154613"/>
            <a:ext cx="6953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solidFill>
                  <a:srgbClr val="FF0000"/>
                </a:solidFill>
                <a:latin typeface="Arial" panose="020B0604020202020204" pitchFamily="34" charset="0"/>
              </a:rPr>
              <a:t>P</a:t>
            </a:r>
            <a:endParaRPr lang="ru-RU" altLang="ru-RU" sz="4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1278" name="TextBox 11"/>
          <p:cNvSpPr txBox="1">
            <a:spLocks noChangeArrowheads="1"/>
          </p:cNvSpPr>
          <p:nvPr/>
        </p:nvSpPr>
        <p:spPr bwMode="auto">
          <a:xfrm>
            <a:off x="5037138" y="5154613"/>
            <a:ext cx="7175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S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1279" name="TextBox 12"/>
          <p:cNvSpPr txBox="1">
            <a:spLocks noChangeArrowheads="1"/>
          </p:cNvSpPr>
          <p:nvPr/>
        </p:nvSpPr>
        <p:spPr bwMode="auto">
          <a:xfrm>
            <a:off x="5789613" y="5176838"/>
            <a:ext cx="10604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Cl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1280" name="TextBox 14"/>
          <p:cNvSpPr txBox="1">
            <a:spLocks noChangeArrowheads="1"/>
          </p:cNvSpPr>
          <p:nvPr/>
        </p:nvSpPr>
        <p:spPr bwMode="auto">
          <a:xfrm>
            <a:off x="6596063" y="5138738"/>
            <a:ext cx="1117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Ar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1281" name="TextBox 15"/>
          <p:cNvSpPr txBox="1">
            <a:spLocks noChangeArrowheads="1"/>
          </p:cNvSpPr>
          <p:nvPr/>
        </p:nvSpPr>
        <p:spPr bwMode="auto">
          <a:xfrm>
            <a:off x="7554913" y="5154613"/>
            <a:ext cx="7207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K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1282" name="TextBox 16"/>
          <p:cNvSpPr txBox="1">
            <a:spLocks noChangeArrowheads="1"/>
          </p:cNvSpPr>
          <p:nvPr/>
        </p:nvSpPr>
        <p:spPr bwMode="auto">
          <a:xfrm>
            <a:off x="8148638" y="5154613"/>
            <a:ext cx="1041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Ca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1283" name="TextBox 17"/>
          <p:cNvSpPr txBox="1">
            <a:spLocks noChangeArrowheads="1"/>
          </p:cNvSpPr>
          <p:nvPr/>
        </p:nvSpPr>
        <p:spPr bwMode="auto">
          <a:xfrm>
            <a:off x="820738" y="6105525"/>
            <a:ext cx="949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panose="020B0604020202020204" pitchFamily="34" charset="0"/>
              </a:rPr>
              <a:t>NaH</a:t>
            </a:r>
          </a:p>
        </p:txBody>
      </p:sp>
      <p:sp>
        <p:nvSpPr>
          <p:cNvPr id="11284" name="TextBox 19"/>
          <p:cNvSpPr txBox="1">
            <a:spLocks noChangeArrowheads="1"/>
          </p:cNvSpPr>
          <p:nvPr/>
        </p:nvSpPr>
        <p:spPr bwMode="auto">
          <a:xfrm>
            <a:off x="1627188" y="6099175"/>
            <a:ext cx="1009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MgH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2400" b="1">
              <a:latin typeface="Arial" panose="020B0604020202020204" pitchFamily="34" charset="0"/>
            </a:endParaRPr>
          </a:p>
        </p:txBody>
      </p:sp>
      <p:sp>
        <p:nvSpPr>
          <p:cNvPr id="11285" name="TextBox 20"/>
          <p:cNvSpPr txBox="1">
            <a:spLocks noChangeArrowheads="1"/>
          </p:cNvSpPr>
          <p:nvPr/>
        </p:nvSpPr>
        <p:spPr bwMode="auto">
          <a:xfrm>
            <a:off x="2436813" y="6075363"/>
            <a:ext cx="1006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</a:rPr>
              <a:t>Al</a:t>
            </a:r>
            <a:r>
              <a:rPr lang="ru-RU" altLang="ru-RU" sz="2800" b="1">
                <a:latin typeface="Arial" panose="020B0604020202020204" pitchFamily="34" charset="0"/>
              </a:rPr>
              <a:t>Н</a:t>
            </a:r>
            <a:r>
              <a:rPr lang="en-US" altLang="ru-RU" sz="2800" b="1" baseline="-25000">
                <a:latin typeface="Arial" panose="020B0604020202020204" pitchFamily="34" charset="0"/>
              </a:rPr>
              <a:t>3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1286" name="Прямоугольник 21"/>
          <p:cNvSpPr>
            <a:spLocks noChangeArrowheads="1"/>
          </p:cNvSpPr>
          <p:nvPr/>
        </p:nvSpPr>
        <p:spPr bwMode="auto">
          <a:xfrm>
            <a:off x="3249613" y="6089650"/>
            <a:ext cx="796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SiH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1287" name="Прямоугольник 22"/>
          <p:cNvSpPr>
            <a:spLocks noChangeArrowheads="1"/>
          </p:cNvSpPr>
          <p:nvPr/>
        </p:nvSpPr>
        <p:spPr bwMode="auto">
          <a:xfrm>
            <a:off x="4075113" y="6089650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</a:rPr>
              <a:t> </a:t>
            </a:r>
            <a:r>
              <a:rPr lang="en-US" altLang="ru-RU" sz="2400" b="1">
                <a:solidFill>
                  <a:srgbClr val="FF0000"/>
                </a:solidFill>
                <a:latin typeface="Arial" panose="020B0604020202020204" pitchFamily="34" charset="0"/>
              </a:rPr>
              <a:t>P</a:t>
            </a:r>
            <a:r>
              <a:rPr lang="ru-RU" altLang="ru-RU" sz="2400" b="1">
                <a:solidFill>
                  <a:srgbClr val="FF0000"/>
                </a:solidFill>
                <a:latin typeface="Arial" panose="020B0604020202020204" pitchFamily="34" charset="0"/>
              </a:rPr>
              <a:t>Н</a:t>
            </a:r>
            <a:r>
              <a:rPr lang="en-US" altLang="ru-RU" sz="2400" b="1" baseline="-2500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r>
              <a:rPr lang="ru-RU" altLang="ru-RU" sz="2400" baseline="-25000">
                <a:latin typeface="Arial" panose="020B0604020202020204" pitchFamily="34" charset="0"/>
              </a:rPr>
              <a:t> </a:t>
            </a:r>
            <a:r>
              <a:rPr lang="ru-RU" altLang="ru-RU" sz="1800" baseline="-25000">
                <a:latin typeface="Arial" panose="020B0604020202020204" pitchFamily="34" charset="0"/>
              </a:rPr>
              <a:t> 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1288" name="Прямоугольник 23"/>
          <p:cNvSpPr>
            <a:spLocks noChangeArrowheads="1"/>
          </p:cNvSpPr>
          <p:nvPr/>
        </p:nvSpPr>
        <p:spPr bwMode="auto">
          <a:xfrm>
            <a:off x="4992688" y="6094413"/>
            <a:ext cx="727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ru-RU" sz="16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11289" name="Прямоугольник 21"/>
          <p:cNvSpPr>
            <a:spLocks noChangeArrowheads="1"/>
          </p:cNvSpPr>
          <p:nvPr/>
        </p:nvSpPr>
        <p:spPr bwMode="auto">
          <a:xfrm>
            <a:off x="5773738" y="6094413"/>
            <a:ext cx="803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</a:rPr>
              <a:t>HCl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1290" name="Прямоугольник 22"/>
          <p:cNvSpPr>
            <a:spLocks noChangeArrowheads="1"/>
          </p:cNvSpPr>
          <p:nvPr/>
        </p:nvSpPr>
        <p:spPr bwMode="auto">
          <a:xfrm>
            <a:off x="6834188" y="6091238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1291" name="Прямоугольник 23"/>
          <p:cNvSpPr>
            <a:spLocks noChangeArrowheads="1"/>
          </p:cNvSpPr>
          <p:nvPr/>
        </p:nvSpPr>
        <p:spPr bwMode="auto">
          <a:xfrm>
            <a:off x="7510463" y="6091238"/>
            <a:ext cx="708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1292" name="Прямоугольник 24"/>
          <p:cNvSpPr>
            <a:spLocks noChangeArrowheads="1"/>
          </p:cNvSpPr>
          <p:nvPr/>
        </p:nvSpPr>
        <p:spPr bwMode="auto">
          <a:xfrm>
            <a:off x="8088313" y="6178332"/>
            <a:ext cx="11017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altLang="ru-RU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9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3127375"/>
            <a:ext cx="23876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023CD9C0-7708-43AD-8F0E-4DFD01FCFB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049838"/>
            <a:ext cx="90916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2506663" y="630238"/>
            <a:ext cx="4116387" cy="1314450"/>
          </a:xfrm>
        </p:spPr>
        <p:txBody>
          <a:bodyPr/>
          <a:lstStyle/>
          <a:p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Гидрид серы</a:t>
            </a:r>
            <a:br>
              <a:rPr lang="ru-RU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(сероводород)</a:t>
            </a:r>
            <a:endParaRPr lang="ru-RU" alt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Прямоугольник 5"/>
          <p:cNvSpPr>
            <a:spLocks noChangeArrowheads="1"/>
          </p:cNvSpPr>
          <p:nvPr/>
        </p:nvSpPr>
        <p:spPr bwMode="auto">
          <a:xfrm>
            <a:off x="0" y="2606675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Arial" panose="020B0604020202020204" pitchFamily="34" charset="0"/>
              </a:rPr>
              <a:t>Бесцветный газ с запахом протухших яиц и сладковатым вкусом.</a:t>
            </a:r>
          </a:p>
        </p:txBody>
      </p:sp>
      <p:pic>
        <p:nvPicPr>
          <p:cNvPr id="13316" name="Picture 10" descr="Картинка 5 из 115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3719513"/>
            <a:ext cx="1979612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2" descr="Картинка 6 из 115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5" y="3692525"/>
            <a:ext cx="1906588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4" descr="Картинка 74 из 115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3" y="3679825"/>
            <a:ext cx="2005012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Box 5"/>
          <p:cNvSpPr txBox="1">
            <a:spLocks noChangeArrowheads="1"/>
          </p:cNvSpPr>
          <p:nvPr/>
        </p:nvSpPr>
        <p:spPr bwMode="auto">
          <a:xfrm>
            <a:off x="827088" y="5121275"/>
            <a:ext cx="1152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Na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3322" name="TextBox 6"/>
          <p:cNvSpPr txBox="1">
            <a:spLocks noChangeArrowheads="1"/>
          </p:cNvSpPr>
          <p:nvPr/>
        </p:nvSpPr>
        <p:spPr bwMode="auto">
          <a:xfrm>
            <a:off x="247650" y="5913438"/>
            <a:ext cx="4333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3323" name="TextBox 7"/>
          <p:cNvSpPr txBox="1">
            <a:spLocks noChangeArrowheads="1"/>
          </p:cNvSpPr>
          <p:nvPr/>
        </p:nvSpPr>
        <p:spPr bwMode="auto">
          <a:xfrm>
            <a:off x="2590800" y="5121275"/>
            <a:ext cx="10080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Al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3324" name="TextBox 8"/>
          <p:cNvSpPr txBox="1">
            <a:spLocks noChangeArrowheads="1"/>
          </p:cNvSpPr>
          <p:nvPr/>
        </p:nvSpPr>
        <p:spPr bwMode="auto">
          <a:xfrm>
            <a:off x="1595438" y="5121275"/>
            <a:ext cx="1008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Mg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3325" name="TextBox 9"/>
          <p:cNvSpPr txBox="1">
            <a:spLocks noChangeArrowheads="1"/>
          </p:cNvSpPr>
          <p:nvPr/>
        </p:nvSpPr>
        <p:spPr bwMode="auto">
          <a:xfrm>
            <a:off x="3276600" y="5121275"/>
            <a:ext cx="10080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Si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3326" name="TextBox 10"/>
          <p:cNvSpPr txBox="1">
            <a:spLocks noChangeArrowheads="1"/>
          </p:cNvSpPr>
          <p:nvPr/>
        </p:nvSpPr>
        <p:spPr bwMode="auto">
          <a:xfrm>
            <a:off x="4259263" y="5121275"/>
            <a:ext cx="6969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P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3327" name="TextBox 11"/>
          <p:cNvSpPr txBox="1">
            <a:spLocks noChangeArrowheads="1"/>
          </p:cNvSpPr>
          <p:nvPr/>
        </p:nvSpPr>
        <p:spPr bwMode="auto">
          <a:xfrm>
            <a:off x="5062538" y="5121275"/>
            <a:ext cx="7191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solidFill>
                  <a:srgbClr val="FF0000"/>
                </a:solidFill>
                <a:latin typeface="Arial" panose="020B0604020202020204" pitchFamily="34" charset="0"/>
              </a:rPr>
              <a:t>S</a:t>
            </a:r>
            <a:endParaRPr lang="ru-RU" altLang="ru-RU" sz="4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3328" name="TextBox 12"/>
          <p:cNvSpPr txBox="1">
            <a:spLocks noChangeArrowheads="1"/>
          </p:cNvSpPr>
          <p:nvPr/>
        </p:nvSpPr>
        <p:spPr bwMode="auto">
          <a:xfrm>
            <a:off x="5816600" y="5143500"/>
            <a:ext cx="10588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Cl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3329" name="TextBox 14"/>
          <p:cNvSpPr txBox="1">
            <a:spLocks noChangeArrowheads="1"/>
          </p:cNvSpPr>
          <p:nvPr/>
        </p:nvSpPr>
        <p:spPr bwMode="auto">
          <a:xfrm>
            <a:off x="6623050" y="5105400"/>
            <a:ext cx="1117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Ar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3330" name="TextBox 15"/>
          <p:cNvSpPr txBox="1">
            <a:spLocks noChangeArrowheads="1"/>
          </p:cNvSpPr>
          <p:nvPr/>
        </p:nvSpPr>
        <p:spPr bwMode="auto">
          <a:xfrm>
            <a:off x="7581900" y="5121275"/>
            <a:ext cx="7207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K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3331" name="TextBox 16"/>
          <p:cNvSpPr txBox="1">
            <a:spLocks noChangeArrowheads="1"/>
          </p:cNvSpPr>
          <p:nvPr/>
        </p:nvSpPr>
        <p:spPr bwMode="auto">
          <a:xfrm>
            <a:off x="8174038" y="5121275"/>
            <a:ext cx="10429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Ca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3332" name="TextBox 17"/>
          <p:cNvSpPr txBox="1">
            <a:spLocks noChangeArrowheads="1"/>
          </p:cNvSpPr>
          <p:nvPr/>
        </p:nvSpPr>
        <p:spPr bwMode="auto">
          <a:xfrm>
            <a:off x="846138" y="6072188"/>
            <a:ext cx="949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panose="020B0604020202020204" pitchFamily="34" charset="0"/>
              </a:rPr>
              <a:t>NaH</a:t>
            </a:r>
          </a:p>
        </p:txBody>
      </p:sp>
      <p:sp>
        <p:nvSpPr>
          <p:cNvPr id="13333" name="TextBox 19"/>
          <p:cNvSpPr txBox="1">
            <a:spLocks noChangeArrowheads="1"/>
          </p:cNvSpPr>
          <p:nvPr/>
        </p:nvSpPr>
        <p:spPr bwMode="auto">
          <a:xfrm>
            <a:off x="1654175" y="6065838"/>
            <a:ext cx="1008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MgH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2400" b="1">
              <a:latin typeface="Arial" panose="020B0604020202020204" pitchFamily="34" charset="0"/>
            </a:endParaRPr>
          </a:p>
        </p:txBody>
      </p:sp>
      <p:sp>
        <p:nvSpPr>
          <p:cNvPr id="13334" name="TextBox 20"/>
          <p:cNvSpPr txBox="1">
            <a:spLocks noChangeArrowheads="1"/>
          </p:cNvSpPr>
          <p:nvPr/>
        </p:nvSpPr>
        <p:spPr bwMode="auto">
          <a:xfrm>
            <a:off x="2462213" y="6042025"/>
            <a:ext cx="1008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</a:rPr>
              <a:t>Al</a:t>
            </a:r>
            <a:r>
              <a:rPr lang="ru-RU" altLang="ru-RU" sz="2800" b="1">
                <a:latin typeface="Arial" panose="020B0604020202020204" pitchFamily="34" charset="0"/>
              </a:rPr>
              <a:t>Н</a:t>
            </a:r>
            <a:r>
              <a:rPr lang="en-US" altLang="ru-RU" sz="2800" b="1" baseline="-25000">
                <a:latin typeface="Arial" panose="020B0604020202020204" pitchFamily="34" charset="0"/>
              </a:rPr>
              <a:t>3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3335" name="Прямоугольник 21"/>
          <p:cNvSpPr>
            <a:spLocks noChangeArrowheads="1"/>
          </p:cNvSpPr>
          <p:nvPr/>
        </p:nvSpPr>
        <p:spPr bwMode="auto">
          <a:xfrm>
            <a:off x="3276600" y="6056313"/>
            <a:ext cx="796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SiH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3336" name="Прямоугольник 22"/>
          <p:cNvSpPr>
            <a:spLocks noChangeArrowheads="1"/>
          </p:cNvSpPr>
          <p:nvPr/>
        </p:nvSpPr>
        <p:spPr bwMode="auto">
          <a:xfrm>
            <a:off x="4102100" y="6056313"/>
            <a:ext cx="912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</a:rPr>
              <a:t> P</a:t>
            </a:r>
            <a:r>
              <a:rPr lang="ru-RU" altLang="ru-RU" sz="2400" b="1">
                <a:latin typeface="Arial" panose="020B0604020202020204" pitchFamily="34" charset="0"/>
              </a:rPr>
              <a:t>Н</a:t>
            </a:r>
            <a:r>
              <a:rPr lang="en-US" altLang="ru-RU" sz="2400" b="1" baseline="-25000">
                <a:latin typeface="Arial" panose="020B0604020202020204" pitchFamily="34" charset="0"/>
              </a:rPr>
              <a:t>3</a:t>
            </a:r>
            <a:r>
              <a:rPr lang="ru-RU" altLang="ru-RU" sz="2400" baseline="-25000">
                <a:latin typeface="Arial" panose="020B0604020202020204" pitchFamily="34" charset="0"/>
              </a:rPr>
              <a:t> </a:t>
            </a:r>
            <a:r>
              <a:rPr lang="ru-RU" altLang="ru-RU" sz="1800" baseline="-25000">
                <a:latin typeface="Arial" panose="020B0604020202020204" pitchFamily="34" charset="0"/>
              </a:rPr>
              <a:t> 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3337" name="Прямоугольник 23"/>
          <p:cNvSpPr>
            <a:spLocks noChangeArrowheads="1"/>
          </p:cNvSpPr>
          <p:nvPr/>
        </p:nvSpPr>
        <p:spPr bwMode="auto">
          <a:xfrm>
            <a:off x="5019675" y="6061075"/>
            <a:ext cx="727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ru-RU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ru-RU" altLang="ru-RU" sz="2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3338" name="Прямоугольник 21"/>
          <p:cNvSpPr>
            <a:spLocks noChangeArrowheads="1"/>
          </p:cNvSpPr>
          <p:nvPr/>
        </p:nvSpPr>
        <p:spPr bwMode="auto">
          <a:xfrm>
            <a:off x="5800725" y="6061075"/>
            <a:ext cx="803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</a:rPr>
              <a:t>HCl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3339" name="Прямоугольник 22"/>
          <p:cNvSpPr>
            <a:spLocks noChangeArrowheads="1"/>
          </p:cNvSpPr>
          <p:nvPr/>
        </p:nvSpPr>
        <p:spPr bwMode="auto">
          <a:xfrm>
            <a:off x="6859588" y="6057900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3340" name="Прямоугольник 23"/>
          <p:cNvSpPr>
            <a:spLocks noChangeArrowheads="1"/>
          </p:cNvSpPr>
          <p:nvPr/>
        </p:nvSpPr>
        <p:spPr bwMode="auto">
          <a:xfrm>
            <a:off x="7535863" y="6057900"/>
            <a:ext cx="708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3341" name="Прямоугольник 24"/>
          <p:cNvSpPr>
            <a:spLocks noChangeArrowheads="1"/>
          </p:cNvSpPr>
          <p:nvPr/>
        </p:nvSpPr>
        <p:spPr bwMode="auto">
          <a:xfrm>
            <a:off x="8143875" y="6111399"/>
            <a:ext cx="11033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altLang="ru-RU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42" name="Picture 33" descr="https://upload.wikimedia.org/wikipedia/commons/3/34/Hydrogen-sulfide-3D-ball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328613"/>
            <a:ext cx="22828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3" name="Picture 35" descr="http://weirdasia.ru/wp-content/uploads/2015/12/%D0%9A%D0%B8%D1%82%D0%B0%D0%B9%D1%81%D0%BA%D0%B8%D0%B5-%D1%83%D1%87%D0%B5%D0%BD%D1%8B%D0%B5-%E2%80%94-%D0%B2%D0%B4%D1%8B%D1%85%D0%B0%D0%BD%D0%B8%D0%B5-%D1%81%D0%B5%D1%80%D0%BE%D0%B2%D0%BE%D0%B4%D0%BE%D1%80%D0%BE%D0%B4%D0%B0-%D0%BF%D0%BE%D0%BB%D0%B5%D0%B7%D0%BD%D0%BE-%D0%B4%D0%BB%D1%8F-%D0%B7%D0%B4%D0%BE%D1%80%D0%BE%D0%B2%D1%8C%D1%8F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288925"/>
            <a:ext cx="2506663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8EE47814-0789-48E1-A5EB-4518C6D5E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3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5057775"/>
            <a:ext cx="90916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900113" y="0"/>
            <a:ext cx="6284912" cy="1714500"/>
          </a:xfrm>
        </p:spPr>
        <p:txBody>
          <a:bodyPr/>
          <a:lstStyle/>
          <a:p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Гидрид хлора</a:t>
            </a:r>
            <a:br>
              <a:rPr lang="ru-RU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(хлороводород)</a:t>
            </a:r>
            <a:endParaRPr lang="ru-RU" alt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Прямоугольник 5"/>
          <p:cNvSpPr>
            <a:spLocks noChangeArrowheads="1"/>
          </p:cNvSpPr>
          <p:nvPr/>
        </p:nvSpPr>
        <p:spPr bwMode="auto">
          <a:xfrm>
            <a:off x="-7938" y="2919413"/>
            <a:ext cx="9151938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Arial" panose="020B0604020202020204" pitchFamily="34" charset="0"/>
              </a:rPr>
              <a:t>Бесцветный газ  с  резким запахом, дымящийся во влажном воздухе.</a:t>
            </a:r>
            <a:r>
              <a:rPr lang="ru-RU" altLang="ru-RU"/>
              <a:t> 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Использовался как отравляющее средство во время войн.</a:t>
            </a:r>
          </a:p>
        </p:txBody>
      </p:sp>
      <p:pic>
        <p:nvPicPr>
          <p:cNvPr id="15364" name="Picture 6" descr="File:HCl molecule model-VdW surface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295275"/>
            <a:ext cx="142557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" descr="Картинка 17 из 13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150813"/>
            <a:ext cx="1906587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Box 5"/>
          <p:cNvSpPr txBox="1">
            <a:spLocks noChangeArrowheads="1"/>
          </p:cNvSpPr>
          <p:nvPr/>
        </p:nvSpPr>
        <p:spPr bwMode="auto">
          <a:xfrm>
            <a:off x="785813" y="5129213"/>
            <a:ext cx="11525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Na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5369" name="TextBox 6"/>
          <p:cNvSpPr txBox="1">
            <a:spLocks noChangeArrowheads="1"/>
          </p:cNvSpPr>
          <p:nvPr/>
        </p:nvSpPr>
        <p:spPr bwMode="auto">
          <a:xfrm>
            <a:off x="206375" y="5921375"/>
            <a:ext cx="4333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5370" name="TextBox 7"/>
          <p:cNvSpPr txBox="1">
            <a:spLocks noChangeArrowheads="1"/>
          </p:cNvSpPr>
          <p:nvPr/>
        </p:nvSpPr>
        <p:spPr bwMode="auto">
          <a:xfrm>
            <a:off x="2549525" y="5129213"/>
            <a:ext cx="10080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Al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5371" name="TextBox 8"/>
          <p:cNvSpPr txBox="1">
            <a:spLocks noChangeArrowheads="1"/>
          </p:cNvSpPr>
          <p:nvPr/>
        </p:nvSpPr>
        <p:spPr bwMode="auto">
          <a:xfrm>
            <a:off x="1554163" y="5129213"/>
            <a:ext cx="1008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Mg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5372" name="TextBox 9"/>
          <p:cNvSpPr txBox="1">
            <a:spLocks noChangeArrowheads="1"/>
          </p:cNvSpPr>
          <p:nvPr/>
        </p:nvSpPr>
        <p:spPr bwMode="auto">
          <a:xfrm>
            <a:off x="3235325" y="5129213"/>
            <a:ext cx="10080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Si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5373" name="TextBox 10"/>
          <p:cNvSpPr txBox="1">
            <a:spLocks noChangeArrowheads="1"/>
          </p:cNvSpPr>
          <p:nvPr/>
        </p:nvSpPr>
        <p:spPr bwMode="auto">
          <a:xfrm>
            <a:off x="4217988" y="5129213"/>
            <a:ext cx="6969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P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5374" name="TextBox 11"/>
          <p:cNvSpPr txBox="1">
            <a:spLocks noChangeArrowheads="1"/>
          </p:cNvSpPr>
          <p:nvPr/>
        </p:nvSpPr>
        <p:spPr bwMode="auto">
          <a:xfrm>
            <a:off x="5021263" y="5129213"/>
            <a:ext cx="7191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S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5375" name="TextBox 12"/>
          <p:cNvSpPr txBox="1">
            <a:spLocks noChangeArrowheads="1"/>
          </p:cNvSpPr>
          <p:nvPr/>
        </p:nvSpPr>
        <p:spPr bwMode="auto">
          <a:xfrm>
            <a:off x="5775325" y="5151438"/>
            <a:ext cx="10588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solidFill>
                  <a:srgbClr val="FF0000"/>
                </a:solidFill>
                <a:latin typeface="Arial" panose="020B0604020202020204" pitchFamily="34" charset="0"/>
              </a:rPr>
              <a:t>Cl</a:t>
            </a:r>
            <a:endParaRPr lang="ru-RU" altLang="ru-RU" sz="4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5376" name="TextBox 14"/>
          <p:cNvSpPr txBox="1">
            <a:spLocks noChangeArrowheads="1"/>
          </p:cNvSpPr>
          <p:nvPr/>
        </p:nvSpPr>
        <p:spPr bwMode="auto">
          <a:xfrm>
            <a:off x="6581775" y="5113338"/>
            <a:ext cx="1117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Ar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5377" name="TextBox 15"/>
          <p:cNvSpPr txBox="1">
            <a:spLocks noChangeArrowheads="1"/>
          </p:cNvSpPr>
          <p:nvPr/>
        </p:nvSpPr>
        <p:spPr bwMode="auto">
          <a:xfrm>
            <a:off x="7540625" y="5129213"/>
            <a:ext cx="7207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K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5378" name="TextBox 16"/>
          <p:cNvSpPr txBox="1">
            <a:spLocks noChangeArrowheads="1"/>
          </p:cNvSpPr>
          <p:nvPr/>
        </p:nvSpPr>
        <p:spPr bwMode="auto">
          <a:xfrm>
            <a:off x="8132763" y="5129213"/>
            <a:ext cx="10429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Ca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5379" name="TextBox 17"/>
          <p:cNvSpPr txBox="1">
            <a:spLocks noChangeArrowheads="1"/>
          </p:cNvSpPr>
          <p:nvPr/>
        </p:nvSpPr>
        <p:spPr bwMode="auto">
          <a:xfrm>
            <a:off x="804863" y="6080125"/>
            <a:ext cx="949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panose="020B0604020202020204" pitchFamily="34" charset="0"/>
              </a:rPr>
              <a:t>NaH</a:t>
            </a:r>
          </a:p>
        </p:txBody>
      </p:sp>
      <p:sp>
        <p:nvSpPr>
          <p:cNvPr id="15380" name="TextBox 19"/>
          <p:cNvSpPr txBox="1">
            <a:spLocks noChangeArrowheads="1"/>
          </p:cNvSpPr>
          <p:nvPr/>
        </p:nvSpPr>
        <p:spPr bwMode="auto">
          <a:xfrm>
            <a:off x="1612900" y="6073775"/>
            <a:ext cx="100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MgH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2400" b="1">
              <a:latin typeface="Arial" panose="020B0604020202020204" pitchFamily="34" charset="0"/>
            </a:endParaRPr>
          </a:p>
        </p:txBody>
      </p:sp>
      <p:sp>
        <p:nvSpPr>
          <p:cNvPr id="15381" name="TextBox 20"/>
          <p:cNvSpPr txBox="1">
            <a:spLocks noChangeArrowheads="1"/>
          </p:cNvSpPr>
          <p:nvPr/>
        </p:nvSpPr>
        <p:spPr bwMode="auto">
          <a:xfrm>
            <a:off x="2420938" y="6049963"/>
            <a:ext cx="1008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</a:rPr>
              <a:t>Al</a:t>
            </a:r>
            <a:r>
              <a:rPr lang="ru-RU" altLang="ru-RU" sz="2800" b="1">
                <a:latin typeface="Arial" panose="020B0604020202020204" pitchFamily="34" charset="0"/>
              </a:rPr>
              <a:t>Н</a:t>
            </a:r>
            <a:r>
              <a:rPr lang="en-US" altLang="ru-RU" sz="2800" b="1" baseline="-25000">
                <a:latin typeface="Arial" panose="020B0604020202020204" pitchFamily="34" charset="0"/>
              </a:rPr>
              <a:t>3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5382" name="Прямоугольник 21"/>
          <p:cNvSpPr>
            <a:spLocks noChangeArrowheads="1"/>
          </p:cNvSpPr>
          <p:nvPr/>
        </p:nvSpPr>
        <p:spPr bwMode="auto">
          <a:xfrm>
            <a:off x="3235325" y="6064250"/>
            <a:ext cx="796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SiH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5383" name="Прямоугольник 22"/>
          <p:cNvSpPr>
            <a:spLocks noChangeArrowheads="1"/>
          </p:cNvSpPr>
          <p:nvPr/>
        </p:nvSpPr>
        <p:spPr bwMode="auto">
          <a:xfrm>
            <a:off x="4060825" y="6064250"/>
            <a:ext cx="912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</a:rPr>
              <a:t> P</a:t>
            </a:r>
            <a:r>
              <a:rPr lang="ru-RU" altLang="ru-RU" sz="2400" b="1">
                <a:latin typeface="Arial" panose="020B0604020202020204" pitchFamily="34" charset="0"/>
              </a:rPr>
              <a:t>Н</a:t>
            </a:r>
            <a:r>
              <a:rPr lang="en-US" altLang="ru-RU" sz="2400" b="1" baseline="-25000">
                <a:latin typeface="Arial" panose="020B0604020202020204" pitchFamily="34" charset="0"/>
              </a:rPr>
              <a:t>3</a:t>
            </a:r>
            <a:r>
              <a:rPr lang="ru-RU" altLang="ru-RU" sz="2400" baseline="-25000">
                <a:latin typeface="Arial" panose="020B0604020202020204" pitchFamily="34" charset="0"/>
              </a:rPr>
              <a:t> </a:t>
            </a:r>
            <a:r>
              <a:rPr lang="ru-RU" altLang="ru-RU" sz="1800" baseline="-25000">
                <a:latin typeface="Arial" panose="020B0604020202020204" pitchFamily="34" charset="0"/>
              </a:rPr>
              <a:t> 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5384" name="Прямоугольник 23"/>
          <p:cNvSpPr>
            <a:spLocks noChangeArrowheads="1"/>
          </p:cNvSpPr>
          <p:nvPr/>
        </p:nvSpPr>
        <p:spPr bwMode="auto">
          <a:xfrm>
            <a:off x="4978400" y="6069013"/>
            <a:ext cx="727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ru-RU" sz="16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15385" name="Прямоугольник 21"/>
          <p:cNvSpPr>
            <a:spLocks noChangeArrowheads="1"/>
          </p:cNvSpPr>
          <p:nvPr/>
        </p:nvSpPr>
        <p:spPr bwMode="auto">
          <a:xfrm>
            <a:off x="5759450" y="6069013"/>
            <a:ext cx="803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FF0000"/>
                </a:solidFill>
                <a:latin typeface="Arial" panose="020B0604020202020204" pitchFamily="34" charset="0"/>
              </a:rPr>
              <a:t>HCl</a:t>
            </a:r>
            <a:endParaRPr lang="ru-RU" altLang="ru-RU" sz="2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5386" name="Прямоугольник 22"/>
          <p:cNvSpPr>
            <a:spLocks noChangeArrowheads="1"/>
          </p:cNvSpPr>
          <p:nvPr/>
        </p:nvSpPr>
        <p:spPr bwMode="auto">
          <a:xfrm>
            <a:off x="6818313" y="6065838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5387" name="Прямоугольник 23"/>
          <p:cNvSpPr>
            <a:spLocks noChangeArrowheads="1"/>
          </p:cNvSpPr>
          <p:nvPr/>
        </p:nvSpPr>
        <p:spPr bwMode="auto">
          <a:xfrm>
            <a:off x="7494588" y="6065838"/>
            <a:ext cx="708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5388" name="Прямоугольник 24"/>
          <p:cNvSpPr>
            <a:spLocks noChangeArrowheads="1"/>
          </p:cNvSpPr>
          <p:nvPr/>
        </p:nvSpPr>
        <p:spPr bwMode="auto">
          <a:xfrm>
            <a:off x="8136879" y="6143626"/>
            <a:ext cx="11033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altLang="ru-RU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A79BF9B7-99F1-4057-97BD-2071D8E6E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4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5065713"/>
            <a:ext cx="90900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Прямоугольник 5"/>
          <p:cNvSpPr>
            <a:spLocks noChangeArrowheads="1"/>
          </p:cNvSpPr>
          <p:nvPr/>
        </p:nvSpPr>
        <p:spPr bwMode="auto">
          <a:xfrm>
            <a:off x="596900" y="3043238"/>
            <a:ext cx="7848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 </a:t>
            </a:r>
            <a:r>
              <a:rPr lang="ru-RU" altLang="ru-RU">
                <a:latin typeface="Arial" panose="020B0604020202020204" pitchFamily="34" charset="0"/>
              </a:rPr>
              <a:t>Бесцветное кристаллическое вещество.</a:t>
            </a:r>
          </a:p>
        </p:txBody>
      </p:sp>
      <p:pic>
        <p:nvPicPr>
          <p:cNvPr id="19459" name="Picture 6" descr="File:NaCl polyhedr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303213"/>
            <a:ext cx="177165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Заголовок 1"/>
          <p:cNvSpPr>
            <a:spLocks noGrp="1"/>
          </p:cNvSpPr>
          <p:nvPr>
            <p:ph type="title"/>
          </p:nvPr>
        </p:nvSpPr>
        <p:spPr>
          <a:xfrm>
            <a:off x="1166813" y="0"/>
            <a:ext cx="6284912" cy="1714500"/>
          </a:xfrm>
        </p:spPr>
        <p:txBody>
          <a:bodyPr/>
          <a:lstStyle/>
          <a:p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Гидрид калия</a:t>
            </a:r>
            <a:endParaRPr lang="ru-RU" alt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3" name="TextBox 5"/>
          <p:cNvSpPr txBox="1">
            <a:spLocks noChangeArrowheads="1"/>
          </p:cNvSpPr>
          <p:nvPr/>
        </p:nvSpPr>
        <p:spPr bwMode="auto">
          <a:xfrm>
            <a:off x="801688" y="5137150"/>
            <a:ext cx="1152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Na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9464" name="TextBox 6"/>
          <p:cNvSpPr txBox="1">
            <a:spLocks noChangeArrowheads="1"/>
          </p:cNvSpPr>
          <p:nvPr/>
        </p:nvSpPr>
        <p:spPr bwMode="auto">
          <a:xfrm>
            <a:off x="220663" y="5929313"/>
            <a:ext cx="4349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9465" name="TextBox 7"/>
          <p:cNvSpPr txBox="1">
            <a:spLocks noChangeArrowheads="1"/>
          </p:cNvSpPr>
          <p:nvPr/>
        </p:nvSpPr>
        <p:spPr bwMode="auto">
          <a:xfrm>
            <a:off x="2563813" y="5137150"/>
            <a:ext cx="10096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Al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9466" name="TextBox 8"/>
          <p:cNvSpPr txBox="1">
            <a:spLocks noChangeArrowheads="1"/>
          </p:cNvSpPr>
          <p:nvPr/>
        </p:nvSpPr>
        <p:spPr bwMode="auto">
          <a:xfrm>
            <a:off x="1570038" y="5137150"/>
            <a:ext cx="10064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Mg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9467" name="TextBox 9"/>
          <p:cNvSpPr txBox="1">
            <a:spLocks noChangeArrowheads="1"/>
          </p:cNvSpPr>
          <p:nvPr/>
        </p:nvSpPr>
        <p:spPr bwMode="auto">
          <a:xfrm>
            <a:off x="3249613" y="5137150"/>
            <a:ext cx="10096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Si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9468" name="TextBox 10"/>
          <p:cNvSpPr txBox="1">
            <a:spLocks noChangeArrowheads="1"/>
          </p:cNvSpPr>
          <p:nvPr/>
        </p:nvSpPr>
        <p:spPr bwMode="auto">
          <a:xfrm>
            <a:off x="4233863" y="5137150"/>
            <a:ext cx="6953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P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9469" name="TextBox 11"/>
          <p:cNvSpPr txBox="1">
            <a:spLocks noChangeArrowheads="1"/>
          </p:cNvSpPr>
          <p:nvPr/>
        </p:nvSpPr>
        <p:spPr bwMode="auto">
          <a:xfrm>
            <a:off x="5037138" y="5137150"/>
            <a:ext cx="7175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S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9470" name="TextBox 12"/>
          <p:cNvSpPr txBox="1">
            <a:spLocks noChangeArrowheads="1"/>
          </p:cNvSpPr>
          <p:nvPr/>
        </p:nvSpPr>
        <p:spPr bwMode="auto">
          <a:xfrm>
            <a:off x="5789613" y="5159375"/>
            <a:ext cx="10604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Cl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9471" name="TextBox 14"/>
          <p:cNvSpPr txBox="1">
            <a:spLocks noChangeArrowheads="1"/>
          </p:cNvSpPr>
          <p:nvPr/>
        </p:nvSpPr>
        <p:spPr bwMode="auto">
          <a:xfrm>
            <a:off x="6596063" y="5121275"/>
            <a:ext cx="1117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Ar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9472" name="TextBox 15"/>
          <p:cNvSpPr txBox="1">
            <a:spLocks noChangeArrowheads="1"/>
          </p:cNvSpPr>
          <p:nvPr/>
        </p:nvSpPr>
        <p:spPr bwMode="auto">
          <a:xfrm>
            <a:off x="7554913" y="5137150"/>
            <a:ext cx="7207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solidFill>
                  <a:srgbClr val="FF0000"/>
                </a:solidFill>
                <a:latin typeface="Arial" panose="020B0604020202020204" pitchFamily="34" charset="0"/>
              </a:rPr>
              <a:t>K</a:t>
            </a:r>
            <a:endParaRPr lang="ru-RU" altLang="ru-RU" sz="4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9473" name="TextBox 16"/>
          <p:cNvSpPr txBox="1">
            <a:spLocks noChangeArrowheads="1"/>
          </p:cNvSpPr>
          <p:nvPr/>
        </p:nvSpPr>
        <p:spPr bwMode="auto">
          <a:xfrm>
            <a:off x="8148638" y="5137150"/>
            <a:ext cx="1041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Ca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9474" name="TextBox 17"/>
          <p:cNvSpPr txBox="1">
            <a:spLocks noChangeArrowheads="1"/>
          </p:cNvSpPr>
          <p:nvPr/>
        </p:nvSpPr>
        <p:spPr bwMode="auto">
          <a:xfrm>
            <a:off x="820738" y="6088063"/>
            <a:ext cx="949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panose="020B0604020202020204" pitchFamily="34" charset="0"/>
              </a:rPr>
              <a:t>NaH</a:t>
            </a:r>
          </a:p>
        </p:txBody>
      </p:sp>
      <p:sp>
        <p:nvSpPr>
          <p:cNvPr id="19475" name="TextBox 19"/>
          <p:cNvSpPr txBox="1">
            <a:spLocks noChangeArrowheads="1"/>
          </p:cNvSpPr>
          <p:nvPr/>
        </p:nvSpPr>
        <p:spPr bwMode="auto">
          <a:xfrm>
            <a:off x="1627188" y="6081713"/>
            <a:ext cx="1009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MgH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2400" b="1">
              <a:latin typeface="Arial" panose="020B0604020202020204" pitchFamily="34" charset="0"/>
            </a:endParaRPr>
          </a:p>
        </p:txBody>
      </p:sp>
      <p:sp>
        <p:nvSpPr>
          <p:cNvPr id="19476" name="TextBox 20"/>
          <p:cNvSpPr txBox="1">
            <a:spLocks noChangeArrowheads="1"/>
          </p:cNvSpPr>
          <p:nvPr/>
        </p:nvSpPr>
        <p:spPr bwMode="auto">
          <a:xfrm>
            <a:off x="2436813" y="6057900"/>
            <a:ext cx="1006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</a:rPr>
              <a:t>Al</a:t>
            </a:r>
            <a:r>
              <a:rPr lang="ru-RU" altLang="ru-RU" sz="2800" b="1">
                <a:latin typeface="Arial" panose="020B0604020202020204" pitchFamily="34" charset="0"/>
              </a:rPr>
              <a:t>Н</a:t>
            </a:r>
            <a:r>
              <a:rPr lang="en-US" altLang="ru-RU" sz="2800" b="1" baseline="-25000">
                <a:latin typeface="Arial" panose="020B0604020202020204" pitchFamily="34" charset="0"/>
              </a:rPr>
              <a:t>3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9477" name="Прямоугольник 21"/>
          <p:cNvSpPr>
            <a:spLocks noChangeArrowheads="1"/>
          </p:cNvSpPr>
          <p:nvPr/>
        </p:nvSpPr>
        <p:spPr bwMode="auto">
          <a:xfrm>
            <a:off x="3249613" y="6072188"/>
            <a:ext cx="796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SiH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9478" name="Прямоугольник 22"/>
          <p:cNvSpPr>
            <a:spLocks noChangeArrowheads="1"/>
          </p:cNvSpPr>
          <p:nvPr/>
        </p:nvSpPr>
        <p:spPr bwMode="auto">
          <a:xfrm>
            <a:off x="4075113" y="6072188"/>
            <a:ext cx="91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</a:rPr>
              <a:t> P</a:t>
            </a:r>
            <a:r>
              <a:rPr lang="ru-RU" altLang="ru-RU" sz="2400" b="1">
                <a:latin typeface="Arial" panose="020B0604020202020204" pitchFamily="34" charset="0"/>
              </a:rPr>
              <a:t>Н</a:t>
            </a:r>
            <a:r>
              <a:rPr lang="en-US" altLang="ru-RU" sz="2400" b="1" baseline="-25000">
                <a:latin typeface="Arial" panose="020B0604020202020204" pitchFamily="34" charset="0"/>
              </a:rPr>
              <a:t>3</a:t>
            </a:r>
            <a:r>
              <a:rPr lang="ru-RU" altLang="ru-RU" sz="2400" baseline="-25000">
                <a:latin typeface="Arial" panose="020B0604020202020204" pitchFamily="34" charset="0"/>
              </a:rPr>
              <a:t> </a:t>
            </a:r>
            <a:r>
              <a:rPr lang="ru-RU" altLang="ru-RU" sz="1800" baseline="-25000">
                <a:latin typeface="Arial" panose="020B0604020202020204" pitchFamily="34" charset="0"/>
              </a:rPr>
              <a:t> 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9479" name="Прямоугольник 23"/>
          <p:cNvSpPr>
            <a:spLocks noChangeArrowheads="1"/>
          </p:cNvSpPr>
          <p:nvPr/>
        </p:nvSpPr>
        <p:spPr bwMode="auto">
          <a:xfrm>
            <a:off x="4992688" y="6076950"/>
            <a:ext cx="727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ru-RU" sz="16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19480" name="Прямоугольник 21"/>
          <p:cNvSpPr>
            <a:spLocks noChangeArrowheads="1"/>
          </p:cNvSpPr>
          <p:nvPr/>
        </p:nvSpPr>
        <p:spPr bwMode="auto">
          <a:xfrm>
            <a:off x="5773738" y="6076950"/>
            <a:ext cx="803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</a:rPr>
              <a:t>HCl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9481" name="Прямоугольник 22"/>
          <p:cNvSpPr>
            <a:spLocks noChangeArrowheads="1"/>
          </p:cNvSpPr>
          <p:nvPr/>
        </p:nvSpPr>
        <p:spPr bwMode="auto">
          <a:xfrm>
            <a:off x="6834188" y="6073775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9482" name="Прямоугольник 23"/>
          <p:cNvSpPr>
            <a:spLocks noChangeArrowheads="1"/>
          </p:cNvSpPr>
          <p:nvPr/>
        </p:nvSpPr>
        <p:spPr bwMode="auto">
          <a:xfrm>
            <a:off x="7510463" y="6073775"/>
            <a:ext cx="708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-US" altLang="ru-RU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ru-RU" altLang="ru-RU" sz="2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9483" name="Прямоугольник 24"/>
          <p:cNvSpPr>
            <a:spLocks noChangeArrowheads="1"/>
          </p:cNvSpPr>
          <p:nvPr/>
        </p:nvSpPr>
        <p:spPr bwMode="auto">
          <a:xfrm>
            <a:off x="8097838" y="6125418"/>
            <a:ext cx="11017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altLang="ru-RU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84" name="Picture 29" descr="http://img1.exportersindia.com/product_images/bc-full/dir_1/23777/caustic-soda-flakes-37552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213" y="347663"/>
            <a:ext cx="1762125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4CB89278-9701-45E5-BD7A-7FACDE75F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2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057775"/>
            <a:ext cx="90916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2339975" y="598488"/>
            <a:ext cx="4824413" cy="1714500"/>
          </a:xfrm>
        </p:spPr>
        <p:txBody>
          <a:bodyPr/>
          <a:lstStyle/>
          <a:p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4000" b="1" dirty="0">
                <a:solidFill>
                  <a:srgbClr val="FF0000"/>
                </a:solidFill>
              </a:rPr>
              <a:t>Ca</a:t>
            </a:r>
            <a:r>
              <a:rPr lang="ru-RU" altLang="ru-RU" sz="4000" b="1" dirty="0">
                <a:solidFill>
                  <a:srgbClr val="FF0000"/>
                </a:solidFill>
              </a:rPr>
              <a:t>Н</a:t>
            </a:r>
            <a:r>
              <a:rPr lang="en-US" altLang="ru-RU" sz="4000" b="1" baseline="-25000" dirty="0">
                <a:solidFill>
                  <a:srgbClr val="FF0000"/>
                </a:solidFill>
              </a:rPr>
              <a:t>2</a:t>
            </a:r>
            <a:r>
              <a:rPr lang="ru-RU" altLang="ru-RU" sz="4000" baseline="-25000" dirty="0"/>
              <a:t> </a:t>
            </a:r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Гидрид кальция</a:t>
            </a:r>
            <a:endParaRPr lang="ru-RU" alt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7" name="Прямоугольник 5"/>
          <p:cNvSpPr>
            <a:spLocks noChangeArrowheads="1"/>
          </p:cNvSpPr>
          <p:nvPr/>
        </p:nvSpPr>
        <p:spPr bwMode="auto">
          <a:xfrm>
            <a:off x="41275" y="2936875"/>
            <a:ext cx="8966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 </a:t>
            </a:r>
            <a:r>
              <a:rPr lang="ru-RU" altLang="ru-RU">
                <a:latin typeface="Arial" panose="020B0604020202020204" pitchFamily="34" charset="0"/>
              </a:rPr>
              <a:t>Кристаллическое  вещество белого цвета.</a:t>
            </a:r>
            <a:r>
              <a:rPr lang="ru-RU" altLang="ru-RU" sz="1800">
                <a:latin typeface="Arial" panose="020B0604020202020204" pitchFamily="34" charset="0"/>
              </a:rPr>
              <a:t>  </a:t>
            </a:r>
          </a:p>
        </p:txBody>
      </p:sp>
      <p:pic>
        <p:nvPicPr>
          <p:cNvPr id="21508" name="Picture 9" descr="File:Calcium Hydride (CaH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11413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Box 5"/>
          <p:cNvSpPr txBox="1">
            <a:spLocks noChangeArrowheads="1"/>
          </p:cNvSpPr>
          <p:nvPr/>
        </p:nvSpPr>
        <p:spPr bwMode="auto">
          <a:xfrm>
            <a:off x="827088" y="5129213"/>
            <a:ext cx="11525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Na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21512" name="TextBox 6"/>
          <p:cNvSpPr txBox="1">
            <a:spLocks noChangeArrowheads="1"/>
          </p:cNvSpPr>
          <p:nvPr/>
        </p:nvSpPr>
        <p:spPr bwMode="auto">
          <a:xfrm>
            <a:off x="247650" y="5921375"/>
            <a:ext cx="4333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21513" name="TextBox 7"/>
          <p:cNvSpPr txBox="1">
            <a:spLocks noChangeArrowheads="1"/>
          </p:cNvSpPr>
          <p:nvPr/>
        </p:nvSpPr>
        <p:spPr bwMode="auto">
          <a:xfrm>
            <a:off x="2590800" y="5129213"/>
            <a:ext cx="10080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Al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21514" name="TextBox 8"/>
          <p:cNvSpPr txBox="1">
            <a:spLocks noChangeArrowheads="1"/>
          </p:cNvSpPr>
          <p:nvPr/>
        </p:nvSpPr>
        <p:spPr bwMode="auto">
          <a:xfrm>
            <a:off x="1595438" y="5129213"/>
            <a:ext cx="1008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Mg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21515" name="TextBox 9"/>
          <p:cNvSpPr txBox="1">
            <a:spLocks noChangeArrowheads="1"/>
          </p:cNvSpPr>
          <p:nvPr/>
        </p:nvSpPr>
        <p:spPr bwMode="auto">
          <a:xfrm>
            <a:off x="3276600" y="5129213"/>
            <a:ext cx="10080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Si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21516" name="TextBox 10"/>
          <p:cNvSpPr txBox="1">
            <a:spLocks noChangeArrowheads="1"/>
          </p:cNvSpPr>
          <p:nvPr/>
        </p:nvSpPr>
        <p:spPr bwMode="auto">
          <a:xfrm>
            <a:off x="4259263" y="5129213"/>
            <a:ext cx="6969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P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21517" name="TextBox 11"/>
          <p:cNvSpPr txBox="1">
            <a:spLocks noChangeArrowheads="1"/>
          </p:cNvSpPr>
          <p:nvPr/>
        </p:nvSpPr>
        <p:spPr bwMode="auto">
          <a:xfrm>
            <a:off x="5062538" y="5129213"/>
            <a:ext cx="7191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S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21518" name="TextBox 12"/>
          <p:cNvSpPr txBox="1">
            <a:spLocks noChangeArrowheads="1"/>
          </p:cNvSpPr>
          <p:nvPr/>
        </p:nvSpPr>
        <p:spPr bwMode="auto">
          <a:xfrm>
            <a:off x="5816600" y="5151438"/>
            <a:ext cx="10588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Cl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21519" name="TextBox 14"/>
          <p:cNvSpPr txBox="1">
            <a:spLocks noChangeArrowheads="1"/>
          </p:cNvSpPr>
          <p:nvPr/>
        </p:nvSpPr>
        <p:spPr bwMode="auto">
          <a:xfrm>
            <a:off x="6623050" y="5113338"/>
            <a:ext cx="1117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Ar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21520" name="TextBox 15"/>
          <p:cNvSpPr txBox="1">
            <a:spLocks noChangeArrowheads="1"/>
          </p:cNvSpPr>
          <p:nvPr/>
        </p:nvSpPr>
        <p:spPr bwMode="auto">
          <a:xfrm>
            <a:off x="7581900" y="5129213"/>
            <a:ext cx="7207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K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21521" name="TextBox 16"/>
          <p:cNvSpPr txBox="1">
            <a:spLocks noChangeArrowheads="1"/>
          </p:cNvSpPr>
          <p:nvPr/>
        </p:nvSpPr>
        <p:spPr bwMode="auto">
          <a:xfrm>
            <a:off x="8174038" y="5129213"/>
            <a:ext cx="10429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solidFill>
                  <a:srgbClr val="FF0000"/>
                </a:solidFill>
                <a:latin typeface="Arial" panose="020B0604020202020204" pitchFamily="34" charset="0"/>
              </a:rPr>
              <a:t>Ca</a:t>
            </a:r>
            <a:endParaRPr lang="ru-RU" altLang="ru-RU" sz="4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1522" name="TextBox 17"/>
          <p:cNvSpPr txBox="1">
            <a:spLocks noChangeArrowheads="1"/>
          </p:cNvSpPr>
          <p:nvPr/>
        </p:nvSpPr>
        <p:spPr bwMode="auto">
          <a:xfrm>
            <a:off x="846138" y="6080125"/>
            <a:ext cx="949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panose="020B0604020202020204" pitchFamily="34" charset="0"/>
              </a:rPr>
              <a:t>NaH</a:t>
            </a:r>
          </a:p>
        </p:txBody>
      </p:sp>
      <p:sp>
        <p:nvSpPr>
          <p:cNvPr id="21523" name="TextBox 19"/>
          <p:cNvSpPr txBox="1">
            <a:spLocks noChangeArrowheads="1"/>
          </p:cNvSpPr>
          <p:nvPr/>
        </p:nvSpPr>
        <p:spPr bwMode="auto">
          <a:xfrm>
            <a:off x="1654175" y="6073775"/>
            <a:ext cx="100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MgH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2400" b="1">
              <a:latin typeface="Arial" panose="020B0604020202020204" pitchFamily="34" charset="0"/>
            </a:endParaRPr>
          </a:p>
        </p:txBody>
      </p:sp>
      <p:sp>
        <p:nvSpPr>
          <p:cNvPr id="21524" name="TextBox 20"/>
          <p:cNvSpPr txBox="1">
            <a:spLocks noChangeArrowheads="1"/>
          </p:cNvSpPr>
          <p:nvPr/>
        </p:nvSpPr>
        <p:spPr bwMode="auto">
          <a:xfrm>
            <a:off x="2462213" y="6049963"/>
            <a:ext cx="1008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</a:rPr>
              <a:t>Al</a:t>
            </a:r>
            <a:r>
              <a:rPr lang="ru-RU" altLang="ru-RU" sz="2800" b="1">
                <a:latin typeface="Arial" panose="020B0604020202020204" pitchFamily="34" charset="0"/>
              </a:rPr>
              <a:t>Н</a:t>
            </a:r>
            <a:r>
              <a:rPr lang="en-US" altLang="ru-RU" sz="2800" b="1" baseline="-25000">
                <a:latin typeface="Arial" panose="020B0604020202020204" pitchFamily="34" charset="0"/>
              </a:rPr>
              <a:t>3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21525" name="Прямоугольник 21"/>
          <p:cNvSpPr>
            <a:spLocks noChangeArrowheads="1"/>
          </p:cNvSpPr>
          <p:nvPr/>
        </p:nvSpPr>
        <p:spPr bwMode="auto">
          <a:xfrm>
            <a:off x="3276600" y="6064250"/>
            <a:ext cx="796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SiH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1526" name="Прямоугольник 22"/>
          <p:cNvSpPr>
            <a:spLocks noChangeArrowheads="1"/>
          </p:cNvSpPr>
          <p:nvPr/>
        </p:nvSpPr>
        <p:spPr bwMode="auto">
          <a:xfrm>
            <a:off x="4102100" y="6064250"/>
            <a:ext cx="912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</a:rPr>
              <a:t> P</a:t>
            </a:r>
            <a:r>
              <a:rPr lang="ru-RU" altLang="ru-RU" sz="2400" b="1">
                <a:latin typeface="Arial" panose="020B0604020202020204" pitchFamily="34" charset="0"/>
              </a:rPr>
              <a:t>Н</a:t>
            </a:r>
            <a:r>
              <a:rPr lang="en-US" altLang="ru-RU" sz="2400" b="1" baseline="-25000">
                <a:latin typeface="Arial" panose="020B0604020202020204" pitchFamily="34" charset="0"/>
              </a:rPr>
              <a:t>3</a:t>
            </a:r>
            <a:r>
              <a:rPr lang="ru-RU" altLang="ru-RU" sz="2400" baseline="-25000">
                <a:latin typeface="Arial" panose="020B0604020202020204" pitchFamily="34" charset="0"/>
              </a:rPr>
              <a:t> </a:t>
            </a:r>
            <a:r>
              <a:rPr lang="ru-RU" altLang="ru-RU" sz="1800" baseline="-25000">
                <a:latin typeface="Arial" panose="020B0604020202020204" pitchFamily="34" charset="0"/>
              </a:rPr>
              <a:t> 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1527" name="Прямоугольник 23"/>
          <p:cNvSpPr>
            <a:spLocks noChangeArrowheads="1"/>
          </p:cNvSpPr>
          <p:nvPr/>
        </p:nvSpPr>
        <p:spPr bwMode="auto">
          <a:xfrm>
            <a:off x="5019675" y="6069013"/>
            <a:ext cx="727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ru-RU" sz="16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21528" name="Прямоугольник 21"/>
          <p:cNvSpPr>
            <a:spLocks noChangeArrowheads="1"/>
          </p:cNvSpPr>
          <p:nvPr/>
        </p:nvSpPr>
        <p:spPr bwMode="auto">
          <a:xfrm>
            <a:off x="5800725" y="6069013"/>
            <a:ext cx="803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</a:rPr>
              <a:t>HCl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21529" name="Прямоугольник 22"/>
          <p:cNvSpPr>
            <a:spLocks noChangeArrowheads="1"/>
          </p:cNvSpPr>
          <p:nvPr/>
        </p:nvSpPr>
        <p:spPr bwMode="auto">
          <a:xfrm>
            <a:off x="6859588" y="6065838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21530" name="Прямоугольник 23"/>
          <p:cNvSpPr>
            <a:spLocks noChangeArrowheads="1"/>
          </p:cNvSpPr>
          <p:nvPr/>
        </p:nvSpPr>
        <p:spPr bwMode="auto">
          <a:xfrm>
            <a:off x="7535863" y="6065838"/>
            <a:ext cx="708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21531" name="Прямоугольник 24"/>
          <p:cNvSpPr>
            <a:spLocks noChangeArrowheads="1"/>
          </p:cNvSpPr>
          <p:nvPr/>
        </p:nvSpPr>
        <p:spPr bwMode="auto">
          <a:xfrm>
            <a:off x="8142288" y="6119068"/>
            <a:ext cx="11033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en-US" altLang="ru-RU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32" name="Picture 30" descr="http://chemicalgoods.ru/media/k2/items/cache/9e7fc301c24011e6d40ec6dd798bf290_X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15888"/>
            <a:ext cx="21209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F520ADD1-3DCC-4D6E-8CE2-10540845C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7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4811713"/>
            <a:ext cx="90900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2379662" y="601663"/>
            <a:ext cx="5576713" cy="1714500"/>
          </a:xfrm>
        </p:spPr>
        <p:txBody>
          <a:bodyPr/>
          <a:lstStyle/>
          <a:p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b="1" dirty="0">
                <a:solidFill>
                  <a:srgbClr val="FF0000"/>
                </a:solidFill>
              </a:rPr>
              <a:t> </a:t>
            </a:r>
            <a:r>
              <a:rPr lang="en-US" altLang="ru-RU" b="1" dirty="0">
                <a:solidFill>
                  <a:srgbClr val="FF0000"/>
                </a:solidFill>
              </a:rPr>
              <a:t>Sc</a:t>
            </a:r>
            <a:r>
              <a:rPr lang="ru-RU" altLang="ru-RU" b="1" dirty="0">
                <a:solidFill>
                  <a:srgbClr val="FF0000"/>
                </a:solidFill>
              </a:rPr>
              <a:t>H</a:t>
            </a:r>
            <a:r>
              <a:rPr lang="en-US" altLang="ru-RU" sz="2800" b="1" dirty="0">
                <a:solidFill>
                  <a:srgbClr val="FF0000"/>
                </a:solidFill>
              </a:rPr>
              <a:t>2</a:t>
            </a:r>
            <a:r>
              <a:rPr lang="ru-RU" altLang="ru-RU" sz="2800" b="1" dirty="0">
                <a:solidFill>
                  <a:srgbClr val="FF0000"/>
                </a:solidFill>
              </a:rPr>
              <a:t> и </a:t>
            </a:r>
            <a:r>
              <a:rPr lang="en-US" sz="4000" b="1" dirty="0">
                <a:solidFill>
                  <a:srgbClr val="FF0000"/>
                </a:solidFill>
              </a:rPr>
              <a:t>ScH</a:t>
            </a:r>
            <a:r>
              <a:rPr lang="en-US" sz="4000" b="1" baseline="-25000" dirty="0">
                <a:solidFill>
                  <a:srgbClr val="FF0000"/>
                </a:solidFill>
              </a:rPr>
              <a:t>3 </a:t>
            </a:r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Гидриды скандия</a:t>
            </a:r>
            <a:endParaRPr lang="ru-RU" alt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3" name="Прямоугольник 9"/>
          <p:cNvSpPr>
            <a:spLocks noChangeArrowheads="1"/>
          </p:cNvSpPr>
          <p:nvPr/>
        </p:nvSpPr>
        <p:spPr bwMode="auto">
          <a:xfrm>
            <a:off x="26988" y="3116263"/>
            <a:ext cx="89900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Arial" panose="020B0604020202020204" pitchFamily="34" charset="0"/>
              </a:rPr>
              <a:t>Твёрдые </a:t>
            </a:r>
            <a:r>
              <a:rPr lang="en-US" altLang="ru-RU" dirty="0">
                <a:latin typeface="Arial" panose="020B0604020202020204" pitchFamily="34" charset="0"/>
              </a:rPr>
              <a:t> </a:t>
            </a:r>
            <a:r>
              <a:rPr lang="ru-RU" altLang="ru-RU" dirty="0">
                <a:latin typeface="Arial" panose="020B0604020202020204" pitchFamily="34" charset="0"/>
              </a:rPr>
              <a:t>электропроводные  вещества серого цвета. </a:t>
            </a:r>
          </a:p>
        </p:txBody>
      </p:sp>
      <p:sp>
        <p:nvSpPr>
          <p:cNvPr id="5126" name="TextBox 5"/>
          <p:cNvSpPr txBox="1">
            <a:spLocks noChangeArrowheads="1"/>
          </p:cNvSpPr>
          <p:nvPr/>
        </p:nvSpPr>
        <p:spPr bwMode="auto">
          <a:xfrm>
            <a:off x="801688" y="4883150"/>
            <a:ext cx="1152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solidFill>
                  <a:srgbClr val="FF0000"/>
                </a:solidFill>
                <a:latin typeface="Arial" panose="020B0604020202020204" pitchFamily="34" charset="0"/>
              </a:rPr>
              <a:t>Sc</a:t>
            </a:r>
            <a:endParaRPr lang="ru-RU" altLang="ru-RU" sz="4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127" name="TextBox 6"/>
          <p:cNvSpPr txBox="1">
            <a:spLocks noChangeArrowheads="1"/>
          </p:cNvSpPr>
          <p:nvPr/>
        </p:nvSpPr>
        <p:spPr bwMode="auto">
          <a:xfrm>
            <a:off x="220663" y="5675313"/>
            <a:ext cx="4349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5128" name="TextBox 7"/>
          <p:cNvSpPr txBox="1">
            <a:spLocks noChangeArrowheads="1"/>
          </p:cNvSpPr>
          <p:nvPr/>
        </p:nvSpPr>
        <p:spPr bwMode="auto">
          <a:xfrm>
            <a:off x="2563813" y="4883150"/>
            <a:ext cx="10096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V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5129" name="TextBox 8"/>
          <p:cNvSpPr txBox="1">
            <a:spLocks noChangeArrowheads="1"/>
          </p:cNvSpPr>
          <p:nvPr/>
        </p:nvSpPr>
        <p:spPr bwMode="auto">
          <a:xfrm>
            <a:off x="1570038" y="4883150"/>
            <a:ext cx="10064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Ti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5130" name="TextBox 9"/>
          <p:cNvSpPr txBox="1">
            <a:spLocks noChangeArrowheads="1"/>
          </p:cNvSpPr>
          <p:nvPr/>
        </p:nvSpPr>
        <p:spPr bwMode="auto">
          <a:xfrm>
            <a:off x="3249613" y="4883150"/>
            <a:ext cx="10096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Cr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5131" name="TextBox 10"/>
          <p:cNvSpPr txBox="1">
            <a:spLocks noChangeArrowheads="1"/>
          </p:cNvSpPr>
          <p:nvPr/>
        </p:nvSpPr>
        <p:spPr bwMode="auto">
          <a:xfrm>
            <a:off x="4087813" y="4967288"/>
            <a:ext cx="1035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000" b="1">
                <a:latin typeface="Arial" panose="020B0604020202020204" pitchFamily="34" charset="0"/>
              </a:rPr>
              <a:t>Mn</a:t>
            </a:r>
            <a:endParaRPr lang="ru-RU" altLang="ru-RU" sz="4000" b="1">
              <a:latin typeface="Arial" panose="020B0604020202020204" pitchFamily="34" charset="0"/>
            </a:endParaRPr>
          </a:p>
        </p:txBody>
      </p:sp>
      <p:sp>
        <p:nvSpPr>
          <p:cNvPr id="5132" name="TextBox 11"/>
          <p:cNvSpPr txBox="1">
            <a:spLocks noChangeArrowheads="1"/>
          </p:cNvSpPr>
          <p:nvPr/>
        </p:nvSpPr>
        <p:spPr bwMode="auto">
          <a:xfrm>
            <a:off x="4964113" y="4905375"/>
            <a:ext cx="10223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Fe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5133" name="TextBox 12"/>
          <p:cNvSpPr txBox="1">
            <a:spLocks noChangeArrowheads="1"/>
          </p:cNvSpPr>
          <p:nvPr/>
        </p:nvSpPr>
        <p:spPr bwMode="auto">
          <a:xfrm>
            <a:off x="5697538" y="4905375"/>
            <a:ext cx="10604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Co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5134" name="TextBox 14"/>
          <p:cNvSpPr txBox="1">
            <a:spLocks noChangeArrowheads="1"/>
          </p:cNvSpPr>
          <p:nvPr/>
        </p:nvSpPr>
        <p:spPr bwMode="auto">
          <a:xfrm>
            <a:off x="6596063" y="4867275"/>
            <a:ext cx="1117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Ni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5135" name="TextBox 15"/>
          <p:cNvSpPr txBox="1">
            <a:spLocks noChangeArrowheads="1"/>
          </p:cNvSpPr>
          <p:nvPr/>
        </p:nvSpPr>
        <p:spPr bwMode="auto">
          <a:xfrm>
            <a:off x="7354888" y="4883150"/>
            <a:ext cx="1092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Cu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5136" name="TextBox 16"/>
          <p:cNvSpPr txBox="1">
            <a:spLocks noChangeArrowheads="1"/>
          </p:cNvSpPr>
          <p:nvPr/>
        </p:nvSpPr>
        <p:spPr bwMode="auto">
          <a:xfrm>
            <a:off x="8148638" y="4883150"/>
            <a:ext cx="1041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Zn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5137" name="TextBox 17"/>
          <p:cNvSpPr txBox="1">
            <a:spLocks noChangeArrowheads="1"/>
          </p:cNvSpPr>
          <p:nvPr/>
        </p:nvSpPr>
        <p:spPr bwMode="auto">
          <a:xfrm>
            <a:off x="841743" y="5675386"/>
            <a:ext cx="12255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FF0000"/>
                </a:solidFill>
                <a:latin typeface="Arial" panose="020B0604020202020204" pitchFamily="34" charset="0"/>
              </a:rPr>
              <a:t>Sc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  <a:r>
              <a:rPr lang="en-US" altLang="ru-RU" sz="18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ru-RU" altLang="ru-RU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138" name="TextBox 19"/>
          <p:cNvSpPr txBox="1">
            <a:spLocks noChangeArrowheads="1"/>
          </p:cNvSpPr>
          <p:nvPr/>
        </p:nvSpPr>
        <p:spPr bwMode="auto">
          <a:xfrm>
            <a:off x="1627188" y="5827713"/>
            <a:ext cx="1009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TiH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2400" b="1">
              <a:latin typeface="Arial" panose="020B0604020202020204" pitchFamily="34" charset="0"/>
            </a:endParaRPr>
          </a:p>
        </p:txBody>
      </p:sp>
      <p:sp>
        <p:nvSpPr>
          <p:cNvPr id="5139" name="TextBox 20"/>
          <p:cNvSpPr txBox="1">
            <a:spLocks noChangeArrowheads="1"/>
          </p:cNvSpPr>
          <p:nvPr/>
        </p:nvSpPr>
        <p:spPr bwMode="auto">
          <a:xfrm>
            <a:off x="2601913" y="5803900"/>
            <a:ext cx="1006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</a:rPr>
              <a:t>V</a:t>
            </a:r>
            <a:r>
              <a:rPr lang="ru-RU" altLang="ru-RU" sz="2800" b="1">
                <a:latin typeface="Arial" panose="020B0604020202020204" pitchFamily="34" charset="0"/>
              </a:rPr>
              <a:t>Н</a:t>
            </a:r>
          </a:p>
        </p:txBody>
      </p:sp>
      <p:sp>
        <p:nvSpPr>
          <p:cNvPr id="5140" name="Прямоугольник 21"/>
          <p:cNvSpPr>
            <a:spLocks noChangeArrowheads="1"/>
          </p:cNvSpPr>
          <p:nvPr/>
        </p:nvSpPr>
        <p:spPr bwMode="auto">
          <a:xfrm>
            <a:off x="3249613" y="5818188"/>
            <a:ext cx="752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CrH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5141" name="Прямоугольник 22"/>
          <p:cNvSpPr>
            <a:spLocks noChangeArrowheads="1"/>
          </p:cNvSpPr>
          <p:nvPr/>
        </p:nvSpPr>
        <p:spPr bwMode="auto">
          <a:xfrm>
            <a:off x="4259263" y="5387975"/>
            <a:ext cx="584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7200"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5142" name="Прямоугольник 23"/>
          <p:cNvSpPr>
            <a:spLocks noChangeArrowheads="1"/>
          </p:cNvSpPr>
          <p:nvPr/>
        </p:nvSpPr>
        <p:spPr bwMode="auto">
          <a:xfrm>
            <a:off x="4906963" y="5822950"/>
            <a:ext cx="879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FeH</a:t>
            </a:r>
            <a:r>
              <a:rPr lang="en-US" altLang="ru-RU" sz="16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5143" name="Прямоугольник 21"/>
          <p:cNvSpPr>
            <a:spLocks noChangeArrowheads="1"/>
          </p:cNvSpPr>
          <p:nvPr/>
        </p:nvSpPr>
        <p:spPr bwMode="auto">
          <a:xfrm>
            <a:off x="5697538" y="5822950"/>
            <a:ext cx="923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latin typeface="Arial" panose="020B0604020202020204" pitchFamily="34" charset="0"/>
              </a:rPr>
              <a:t>CoH</a:t>
            </a:r>
            <a:endParaRPr lang="ru-RU" altLang="ru-RU" sz="2800" b="1" dirty="0">
              <a:latin typeface="Arial" panose="020B0604020202020204" pitchFamily="34" charset="0"/>
            </a:endParaRPr>
          </a:p>
        </p:txBody>
      </p:sp>
      <p:sp>
        <p:nvSpPr>
          <p:cNvPr id="5144" name="Прямоугольник 22"/>
          <p:cNvSpPr>
            <a:spLocks noChangeArrowheads="1"/>
          </p:cNvSpPr>
          <p:nvPr/>
        </p:nvSpPr>
        <p:spPr bwMode="auto">
          <a:xfrm>
            <a:off x="6503988" y="5819775"/>
            <a:ext cx="933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ru-RU" altLang="ru-RU" sz="1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5145" name="Прямоугольник 23"/>
          <p:cNvSpPr>
            <a:spLocks noChangeArrowheads="1"/>
          </p:cNvSpPr>
          <p:nvPr/>
        </p:nvSpPr>
        <p:spPr bwMode="auto">
          <a:xfrm>
            <a:off x="7339013" y="5819775"/>
            <a:ext cx="996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CuH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5146" name="Прямоугольник 24"/>
          <p:cNvSpPr>
            <a:spLocks noChangeArrowheads="1"/>
          </p:cNvSpPr>
          <p:nvPr/>
        </p:nvSpPr>
        <p:spPr bwMode="auto">
          <a:xfrm>
            <a:off x="8066088" y="5819775"/>
            <a:ext cx="1082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Zn</a:t>
            </a:r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altLang="ru-RU" sz="28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8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47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333375"/>
            <a:ext cx="1573213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17">
            <a:extLst>
              <a:ext uri="{FF2B5EF4-FFF2-40B4-BE49-F238E27FC236}">
                <a16:creationId xmlns:a16="http://schemas.microsoft.com/office/drawing/2014/main" id="{BA4D4642-0AF2-48C9-8A64-EF1A400F5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6100799"/>
            <a:ext cx="12255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FF0000"/>
                </a:solidFill>
                <a:latin typeface="Arial" panose="020B0604020202020204" pitchFamily="34" charset="0"/>
              </a:rPr>
              <a:t>Sc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  <a:r>
              <a:rPr lang="ru-RU" altLang="ru-RU" sz="18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B531DF2E-7988-44BE-B0C5-404C0D3B4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2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026025"/>
            <a:ext cx="90916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478088" y="17463"/>
            <a:ext cx="4341812" cy="17145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br>
              <a:rPr lang="en-US" sz="4000" b="1" dirty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</a:br>
            <a:r>
              <a:rPr lang="en-US" sz="4000" b="1" dirty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TiH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2</a:t>
            </a:r>
            <a:endParaRPr lang="ru-RU" sz="2400" b="1" dirty="0">
              <a:solidFill>
                <a:srgbClr val="FF0000"/>
              </a:solidFill>
              <a:latin typeface="Arial" charset="0"/>
              <a:ea typeface="+mj-ea"/>
              <a:cs typeface="Arial" charset="0"/>
            </a:endParaRPr>
          </a:p>
          <a:p>
            <a:pPr algn="ctr">
              <a:defRPr/>
            </a:pPr>
            <a:r>
              <a:rPr lang="ru-RU" sz="4000" b="1" dirty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Гидрид титана</a:t>
            </a:r>
            <a:endParaRPr lang="ru-RU" sz="4000" b="1" dirty="0"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7171" name="Прямоугольник 3"/>
          <p:cNvSpPr>
            <a:spLocks noChangeArrowheads="1"/>
          </p:cNvSpPr>
          <p:nvPr/>
        </p:nvSpPr>
        <p:spPr bwMode="auto">
          <a:xfrm>
            <a:off x="7938" y="2913063"/>
            <a:ext cx="91360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Arial" panose="020B0604020202020204" pitchFamily="34" charset="0"/>
              </a:rPr>
              <a:t>Серовато-чёрный порошок, хрупок, обладает магнитной восприимчивостью.</a:t>
            </a:r>
          </a:p>
        </p:txBody>
      </p:sp>
      <p:pic>
        <p:nvPicPr>
          <p:cNvPr id="7172" name="Picture 7" descr="File:Titanium hydride TiH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0" y="239713"/>
            <a:ext cx="16954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Box 5"/>
          <p:cNvSpPr txBox="1">
            <a:spLocks noChangeArrowheads="1"/>
          </p:cNvSpPr>
          <p:nvPr/>
        </p:nvSpPr>
        <p:spPr bwMode="auto">
          <a:xfrm>
            <a:off x="827088" y="5097463"/>
            <a:ext cx="11525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Sc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7176" name="TextBox 6"/>
          <p:cNvSpPr txBox="1">
            <a:spLocks noChangeArrowheads="1"/>
          </p:cNvSpPr>
          <p:nvPr/>
        </p:nvSpPr>
        <p:spPr bwMode="auto">
          <a:xfrm>
            <a:off x="247650" y="5889625"/>
            <a:ext cx="4333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7177" name="TextBox 7"/>
          <p:cNvSpPr txBox="1">
            <a:spLocks noChangeArrowheads="1"/>
          </p:cNvSpPr>
          <p:nvPr/>
        </p:nvSpPr>
        <p:spPr bwMode="auto">
          <a:xfrm>
            <a:off x="2590800" y="5097463"/>
            <a:ext cx="10080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V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7178" name="TextBox 8"/>
          <p:cNvSpPr txBox="1">
            <a:spLocks noChangeArrowheads="1"/>
          </p:cNvSpPr>
          <p:nvPr/>
        </p:nvSpPr>
        <p:spPr bwMode="auto">
          <a:xfrm>
            <a:off x="1595438" y="5097463"/>
            <a:ext cx="10080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solidFill>
                  <a:srgbClr val="FF0000"/>
                </a:solidFill>
                <a:latin typeface="Arial" panose="020B0604020202020204" pitchFamily="34" charset="0"/>
              </a:rPr>
              <a:t>Ti</a:t>
            </a:r>
            <a:endParaRPr lang="ru-RU" altLang="ru-RU" sz="4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179" name="TextBox 9"/>
          <p:cNvSpPr txBox="1">
            <a:spLocks noChangeArrowheads="1"/>
          </p:cNvSpPr>
          <p:nvPr/>
        </p:nvSpPr>
        <p:spPr bwMode="auto">
          <a:xfrm>
            <a:off x="3276600" y="5097463"/>
            <a:ext cx="10080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Cr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7180" name="TextBox 10"/>
          <p:cNvSpPr txBox="1">
            <a:spLocks noChangeArrowheads="1"/>
          </p:cNvSpPr>
          <p:nvPr/>
        </p:nvSpPr>
        <p:spPr bwMode="auto">
          <a:xfrm>
            <a:off x="4114800" y="5181600"/>
            <a:ext cx="10334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000" b="1">
                <a:latin typeface="Arial" panose="020B0604020202020204" pitchFamily="34" charset="0"/>
              </a:rPr>
              <a:t>Mn</a:t>
            </a:r>
            <a:endParaRPr lang="ru-RU" altLang="ru-RU" sz="4000" b="1">
              <a:latin typeface="Arial" panose="020B0604020202020204" pitchFamily="34" charset="0"/>
            </a:endParaRPr>
          </a:p>
        </p:txBody>
      </p:sp>
      <p:sp>
        <p:nvSpPr>
          <p:cNvPr id="7181" name="TextBox 11"/>
          <p:cNvSpPr txBox="1">
            <a:spLocks noChangeArrowheads="1"/>
          </p:cNvSpPr>
          <p:nvPr/>
        </p:nvSpPr>
        <p:spPr bwMode="auto">
          <a:xfrm>
            <a:off x="4991100" y="5119688"/>
            <a:ext cx="10207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Fe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7182" name="TextBox 12"/>
          <p:cNvSpPr txBox="1">
            <a:spLocks noChangeArrowheads="1"/>
          </p:cNvSpPr>
          <p:nvPr/>
        </p:nvSpPr>
        <p:spPr bwMode="auto">
          <a:xfrm>
            <a:off x="5724525" y="5119688"/>
            <a:ext cx="10588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Co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7183" name="TextBox 14"/>
          <p:cNvSpPr txBox="1">
            <a:spLocks noChangeArrowheads="1"/>
          </p:cNvSpPr>
          <p:nvPr/>
        </p:nvSpPr>
        <p:spPr bwMode="auto">
          <a:xfrm>
            <a:off x="6623050" y="5081588"/>
            <a:ext cx="1117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Ni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7184" name="TextBox 15"/>
          <p:cNvSpPr txBox="1">
            <a:spLocks noChangeArrowheads="1"/>
          </p:cNvSpPr>
          <p:nvPr/>
        </p:nvSpPr>
        <p:spPr bwMode="auto">
          <a:xfrm>
            <a:off x="7380288" y="5097463"/>
            <a:ext cx="10937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Cu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7185" name="TextBox 16"/>
          <p:cNvSpPr txBox="1">
            <a:spLocks noChangeArrowheads="1"/>
          </p:cNvSpPr>
          <p:nvPr/>
        </p:nvSpPr>
        <p:spPr bwMode="auto">
          <a:xfrm>
            <a:off x="8174038" y="5097463"/>
            <a:ext cx="10429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Zn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7186" name="TextBox 17"/>
          <p:cNvSpPr txBox="1">
            <a:spLocks noChangeArrowheads="1"/>
          </p:cNvSpPr>
          <p:nvPr/>
        </p:nvSpPr>
        <p:spPr bwMode="auto">
          <a:xfrm>
            <a:off x="755650" y="6034088"/>
            <a:ext cx="1223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</a:rPr>
              <a:t>Sc</a:t>
            </a:r>
            <a:r>
              <a:rPr lang="ru-RU" altLang="ru-RU" sz="2800" b="1">
                <a:latin typeface="Arial" panose="020B0604020202020204" pitchFamily="34" charset="0"/>
              </a:rPr>
              <a:t>H</a:t>
            </a:r>
            <a:r>
              <a:rPr lang="en-US" altLang="ru-RU" sz="1800" b="1">
                <a:latin typeface="Arial" panose="020B0604020202020204" pitchFamily="34" charset="0"/>
              </a:rPr>
              <a:t>2</a:t>
            </a:r>
            <a:endParaRPr lang="ru-RU" altLang="ru-RU" sz="1800" b="1">
              <a:latin typeface="Arial" panose="020B0604020202020204" pitchFamily="34" charset="0"/>
            </a:endParaRPr>
          </a:p>
        </p:txBody>
      </p:sp>
      <p:sp>
        <p:nvSpPr>
          <p:cNvPr id="7187" name="TextBox 19"/>
          <p:cNvSpPr txBox="1">
            <a:spLocks noChangeArrowheads="1"/>
          </p:cNvSpPr>
          <p:nvPr/>
        </p:nvSpPr>
        <p:spPr bwMode="auto">
          <a:xfrm>
            <a:off x="1654175" y="6042025"/>
            <a:ext cx="100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TiH</a:t>
            </a:r>
            <a:r>
              <a:rPr lang="en-US" altLang="ru-RU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2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188" name="TextBox 20"/>
          <p:cNvSpPr txBox="1">
            <a:spLocks noChangeArrowheads="1"/>
          </p:cNvSpPr>
          <p:nvPr/>
        </p:nvSpPr>
        <p:spPr bwMode="auto">
          <a:xfrm>
            <a:off x="2627313" y="6018213"/>
            <a:ext cx="1008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</a:rPr>
              <a:t>V</a:t>
            </a:r>
            <a:r>
              <a:rPr lang="ru-RU" altLang="ru-RU" sz="2800" b="1">
                <a:latin typeface="Arial" panose="020B0604020202020204" pitchFamily="34" charset="0"/>
              </a:rPr>
              <a:t>Н</a:t>
            </a:r>
          </a:p>
        </p:txBody>
      </p:sp>
      <p:sp>
        <p:nvSpPr>
          <p:cNvPr id="7189" name="Прямоугольник 21"/>
          <p:cNvSpPr>
            <a:spLocks noChangeArrowheads="1"/>
          </p:cNvSpPr>
          <p:nvPr/>
        </p:nvSpPr>
        <p:spPr bwMode="auto">
          <a:xfrm>
            <a:off x="3276600" y="6032500"/>
            <a:ext cx="750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CrH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7190" name="Прямоугольник 22"/>
          <p:cNvSpPr>
            <a:spLocks noChangeArrowheads="1"/>
          </p:cNvSpPr>
          <p:nvPr/>
        </p:nvSpPr>
        <p:spPr bwMode="auto">
          <a:xfrm>
            <a:off x="4284663" y="5602288"/>
            <a:ext cx="584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7200"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7191" name="Прямоугольник 23"/>
          <p:cNvSpPr>
            <a:spLocks noChangeArrowheads="1"/>
          </p:cNvSpPr>
          <p:nvPr/>
        </p:nvSpPr>
        <p:spPr bwMode="auto">
          <a:xfrm>
            <a:off x="4932363" y="6037263"/>
            <a:ext cx="881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FeH</a:t>
            </a:r>
            <a:r>
              <a:rPr lang="en-US" altLang="ru-RU" sz="16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7192" name="Прямоугольник 21"/>
          <p:cNvSpPr>
            <a:spLocks noChangeArrowheads="1"/>
          </p:cNvSpPr>
          <p:nvPr/>
        </p:nvSpPr>
        <p:spPr bwMode="auto">
          <a:xfrm>
            <a:off x="5724525" y="6037263"/>
            <a:ext cx="923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latin typeface="Arial" panose="020B0604020202020204" pitchFamily="34" charset="0"/>
              </a:rPr>
              <a:t>CoH</a:t>
            </a:r>
            <a:endParaRPr lang="ru-RU" altLang="ru-RU" sz="2800" b="1" dirty="0">
              <a:latin typeface="Arial" panose="020B0604020202020204" pitchFamily="34" charset="0"/>
            </a:endParaRPr>
          </a:p>
        </p:txBody>
      </p:sp>
      <p:sp>
        <p:nvSpPr>
          <p:cNvPr id="7193" name="Прямоугольник 22"/>
          <p:cNvSpPr>
            <a:spLocks noChangeArrowheads="1"/>
          </p:cNvSpPr>
          <p:nvPr/>
        </p:nvSpPr>
        <p:spPr bwMode="auto">
          <a:xfrm>
            <a:off x="6530975" y="6034088"/>
            <a:ext cx="931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ru-RU" altLang="ru-RU" sz="1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7194" name="Прямоугольник 23"/>
          <p:cNvSpPr>
            <a:spLocks noChangeArrowheads="1"/>
          </p:cNvSpPr>
          <p:nvPr/>
        </p:nvSpPr>
        <p:spPr bwMode="auto">
          <a:xfrm>
            <a:off x="7366000" y="6034088"/>
            <a:ext cx="995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CuH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7195" name="Прямоугольник 24"/>
          <p:cNvSpPr>
            <a:spLocks noChangeArrowheads="1"/>
          </p:cNvSpPr>
          <p:nvPr/>
        </p:nvSpPr>
        <p:spPr bwMode="auto">
          <a:xfrm>
            <a:off x="8122443" y="6123782"/>
            <a:ext cx="1082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altLang="ru-RU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96" name="Picture 7" descr="http://www.uralkid.ru/image4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360363"/>
            <a:ext cx="267652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A5DE71F4-6003-4CAC-85CB-85BE14FC3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5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5064125"/>
            <a:ext cx="90916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136016" y="-120650"/>
            <a:ext cx="7419975" cy="1863726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br>
              <a:rPr lang="en-US" sz="4000" b="1" dirty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</a:br>
            <a:r>
              <a:rPr lang="en-US" sz="4000" b="1" dirty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HeH</a:t>
            </a:r>
            <a:endParaRPr lang="ru-RU" sz="4000" b="1" dirty="0">
              <a:solidFill>
                <a:srgbClr val="FF0000"/>
              </a:solidFill>
              <a:latin typeface="Arial" charset="0"/>
              <a:ea typeface="+mj-ea"/>
              <a:cs typeface="Arial" charset="0"/>
            </a:endParaRPr>
          </a:p>
          <a:p>
            <a:pPr algn="ctr">
              <a:defRPr/>
            </a:pPr>
            <a:r>
              <a:rPr lang="ru-RU" sz="4000" b="1" dirty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Гидрид гелия</a:t>
            </a:r>
            <a:endParaRPr lang="ru-RU" sz="4000" b="1" dirty="0"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5123" name="Picture 2" descr="Ketter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09550"/>
            <a:ext cx="233997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Прямоугольник 4"/>
          <p:cNvSpPr>
            <a:spLocks noChangeArrowheads="1"/>
          </p:cNvSpPr>
          <p:nvPr/>
        </p:nvSpPr>
        <p:spPr bwMode="auto">
          <a:xfrm>
            <a:off x="77843" y="3221415"/>
            <a:ext cx="89646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Arial" panose="020B0604020202020204" pitchFamily="34" charset="0"/>
              </a:rPr>
              <a:t>Получен Вольфгангом </a:t>
            </a:r>
            <a:r>
              <a:rPr lang="ru-RU" altLang="ru-RU" dirty="0" err="1">
                <a:latin typeface="Arial" panose="020B0604020202020204" pitchFamily="34" charset="0"/>
              </a:rPr>
              <a:t>Кеттерле</a:t>
            </a:r>
            <a:r>
              <a:rPr lang="ru-RU" altLang="ru-RU" dirty="0">
                <a:latin typeface="Arial" panose="020B0604020202020204" pitchFamily="34" charset="0"/>
              </a:rPr>
              <a:t> в 1986 году. </a:t>
            </a:r>
          </a:p>
        </p:txBody>
      </p:sp>
      <p:sp>
        <p:nvSpPr>
          <p:cNvPr id="5127" name="TextBox 5"/>
          <p:cNvSpPr txBox="1">
            <a:spLocks noChangeArrowheads="1"/>
          </p:cNvSpPr>
          <p:nvPr/>
        </p:nvSpPr>
        <p:spPr bwMode="auto">
          <a:xfrm>
            <a:off x="1062038" y="5208588"/>
            <a:ext cx="431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5128" name="TextBox 6"/>
          <p:cNvSpPr txBox="1">
            <a:spLocks noChangeArrowheads="1"/>
          </p:cNvSpPr>
          <p:nvPr/>
        </p:nvSpPr>
        <p:spPr bwMode="auto">
          <a:xfrm>
            <a:off x="303213" y="6000750"/>
            <a:ext cx="4333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5129" name="TextBox 7"/>
          <p:cNvSpPr txBox="1">
            <a:spLocks noChangeArrowheads="1"/>
          </p:cNvSpPr>
          <p:nvPr/>
        </p:nvSpPr>
        <p:spPr bwMode="auto">
          <a:xfrm>
            <a:off x="2646363" y="5208588"/>
            <a:ext cx="1008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Li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5130" name="TextBox 8"/>
          <p:cNvSpPr txBox="1">
            <a:spLocks noChangeArrowheads="1"/>
          </p:cNvSpPr>
          <p:nvPr/>
        </p:nvSpPr>
        <p:spPr bwMode="auto">
          <a:xfrm>
            <a:off x="1709738" y="5208588"/>
            <a:ext cx="1008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solidFill>
                  <a:srgbClr val="FF0000"/>
                </a:solidFill>
                <a:latin typeface="Arial" panose="020B0604020202020204" pitchFamily="34" charset="0"/>
              </a:rPr>
              <a:t>He</a:t>
            </a:r>
            <a:endParaRPr lang="ru-RU" altLang="ru-RU" sz="4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131" name="TextBox 9"/>
          <p:cNvSpPr txBox="1">
            <a:spLocks noChangeArrowheads="1"/>
          </p:cNvSpPr>
          <p:nvPr/>
        </p:nvSpPr>
        <p:spPr bwMode="auto">
          <a:xfrm>
            <a:off x="3332163" y="5208588"/>
            <a:ext cx="1008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Be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5132" name="TextBox 10"/>
          <p:cNvSpPr txBox="1">
            <a:spLocks noChangeArrowheads="1"/>
          </p:cNvSpPr>
          <p:nvPr/>
        </p:nvSpPr>
        <p:spPr bwMode="auto">
          <a:xfrm>
            <a:off x="4314825" y="5208588"/>
            <a:ext cx="6969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B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5133" name="TextBox 11"/>
          <p:cNvSpPr txBox="1">
            <a:spLocks noChangeArrowheads="1"/>
          </p:cNvSpPr>
          <p:nvPr/>
        </p:nvSpPr>
        <p:spPr bwMode="auto">
          <a:xfrm>
            <a:off x="5118100" y="5208588"/>
            <a:ext cx="7191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5134" name="TextBox 12"/>
          <p:cNvSpPr txBox="1">
            <a:spLocks noChangeArrowheads="1"/>
          </p:cNvSpPr>
          <p:nvPr/>
        </p:nvSpPr>
        <p:spPr bwMode="auto">
          <a:xfrm>
            <a:off x="5872163" y="5230813"/>
            <a:ext cx="7191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N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5135" name="TextBox 14"/>
          <p:cNvSpPr txBox="1">
            <a:spLocks noChangeArrowheads="1"/>
          </p:cNvSpPr>
          <p:nvPr/>
        </p:nvSpPr>
        <p:spPr bwMode="auto">
          <a:xfrm>
            <a:off x="6678613" y="5192713"/>
            <a:ext cx="7207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O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5136" name="TextBox 15"/>
          <p:cNvSpPr txBox="1">
            <a:spLocks noChangeArrowheads="1"/>
          </p:cNvSpPr>
          <p:nvPr/>
        </p:nvSpPr>
        <p:spPr bwMode="auto">
          <a:xfrm>
            <a:off x="7637463" y="5208588"/>
            <a:ext cx="7207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F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5137" name="TextBox 16"/>
          <p:cNvSpPr txBox="1">
            <a:spLocks noChangeArrowheads="1"/>
          </p:cNvSpPr>
          <p:nvPr/>
        </p:nvSpPr>
        <p:spPr bwMode="auto">
          <a:xfrm>
            <a:off x="8229600" y="5208588"/>
            <a:ext cx="10429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Ne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5138" name="TextBox 17"/>
          <p:cNvSpPr txBox="1">
            <a:spLocks noChangeArrowheads="1"/>
          </p:cNvSpPr>
          <p:nvPr/>
        </p:nvSpPr>
        <p:spPr bwMode="auto">
          <a:xfrm>
            <a:off x="1038225" y="6159500"/>
            <a:ext cx="865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</a:rPr>
              <a:t>H</a:t>
            </a:r>
            <a:r>
              <a:rPr lang="en-US" altLang="ru-RU" sz="1800" b="1">
                <a:latin typeface="Arial" panose="020B0604020202020204" pitchFamily="34" charset="0"/>
              </a:rPr>
              <a:t>2</a:t>
            </a:r>
            <a:endParaRPr lang="ru-RU" altLang="ru-RU" sz="1800" b="1">
              <a:latin typeface="Arial" panose="020B0604020202020204" pitchFamily="34" charset="0"/>
            </a:endParaRPr>
          </a:p>
        </p:txBody>
      </p:sp>
      <p:sp>
        <p:nvSpPr>
          <p:cNvPr id="5139" name="TextBox 19"/>
          <p:cNvSpPr txBox="1">
            <a:spLocks noChangeArrowheads="1"/>
          </p:cNvSpPr>
          <p:nvPr/>
        </p:nvSpPr>
        <p:spPr bwMode="auto">
          <a:xfrm>
            <a:off x="1709738" y="6153150"/>
            <a:ext cx="10080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FF0000"/>
                </a:solidFill>
                <a:latin typeface="Arial" panose="020B0604020202020204" pitchFamily="34" charset="0"/>
              </a:rPr>
              <a:t>HeH</a:t>
            </a:r>
            <a:endParaRPr lang="ru-RU" altLang="ru-RU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140" name="TextBox 20"/>
          <p:cNvSpPr txBox="1">
            <a:spLocks noChangeArrowheads="1"/>
          </p:cNvSpPr>
          <p:nvPr/>
        </p:nvSpPr>
        <p:spPr bwMode="auto">
          <a:xfrm>
            <a:off x="2613025" y="6129338"/>
            <a:ext cx="1008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latin typeface="Arial" panose="020B0604020202020204" pitchFamily="34" charset="0"/>
              </a:rPr>
              <a:t>LiH</a:t>
            </a:r>
            <a:endParaRPr lang="ru-RU" altLang="ru-RU" sz="2400" b="1" dirty="0">
              <a:latin typeface="Arial" panose="020B0604020202020204" pitchFamily="34" charset="0"/>
            </a:endParaRPr>
          </a:p>
        </p:txBody>
      </p:sp>
      <p:sp>
        <p:nvSpPr>
          <p:cNvPr id="5141" name="Прямоугольник 21"/>
          <p:cNvSpPr>
            <a:spLocks noChangeArrowheads="1"/>
          </p:cNvSpPr>
          <p:nvPr/>
        </p:nvSpPr>
        <p:spPr bwMode="auto">
          <a:xfrm>
            <a:off x="3332163" y="6143625"/>
            <a:ext cx="930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BeH</a:t>
            </a:r>
            <a:r>
              <a:rPr lang="en-US" altLang="ru-RU" sz="1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5142" name="Прямоугольник 22"/>
          <p:cNvSpPr>
            <a:spLocks noChangeArrowheads="1"/>
          </p:cNvSpPr>
          <p:nvPr/>
        </p:nvSpPr>
        <p:spPr bwMode="auto">
          <a:xfrm>
            <a:off x="4157663" y="6143625"/>
            <a:ext cx="901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panose="020B0604020202020204" pitchFamily="34" charset="0"/>
              </a:rPr>
              <a:t>В</a:t>
            </a:r>
            <a:r>
              <a:rPr lang="ru-RU" altLang="ru-RU" sz="2400" b="1" baseline="-25000">
                <a:latin typeface="Arial" panose="020B0604020202020204" pitchFamily="34" charset="0"/>
              </a:rPr>
              <a:t>2</a:t>
            </a:r>
            <a:r>
              <a:rPr lang="ru-RU" altLang="ru-RU" sz="2400" b="1">
                <a:latin typeface="Arial" panose="020B0604020202020204" pitchFamily="34" charset="0"/>
              </a:rPr>
              <a:t>Н</a:t>
            </a:r>
            <a:r>
              <a:rPr lang="ru-RU" altLang="ru-RU" sz="2400" b="1" baseline="-25000">
                <a:latin typeface="Arial" panose="020B0604020202020204" pitchFamily="34" charset="0"/>
              </a:rPr>
              <a:t>6</a:t>
            </a:r>
            <a:r>
              <a:rPr lang="ru-RU" altLang="ru-RU" sz="1800" baseline="-25000">
                <a:latin typeface="Arial" panose="020B0604020202020204" pitchFamily="34" charset="0"/>
              </a:rPr>
              <a:t> 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5143" name="Прямоугольник 23"/>
          <p:cNvSpPr>
            <a:spLocks noChangeArrowheads="1"/>
          </p:cNvSpPr>
          <p:nvPr/>
        </p:nvSpPr>
        <p:spPr bwMode="auto">
          <a:xfrm>
            <a:off x="5075238" y="6148388"/>
            <a:ext cx="6302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5144" name="Прямоугольник 21"/>
          <p:cNvSpPr>
            <a:spLocks noChangeArrowheads="1"/>
          </p:cNvSpPr>
          <p:nvPr/>
        </p:nvSpPr>
        <p:spPr bwMode="auto">
          <a:xfrm>
            <a:off x="5762625" y="6148388"/>
            <a:ext cx="801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panose="020B0604020202020204" pitchFamily="34" charset="0"/>
              </a:rPr>
              <a:t>NaH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5145" name="Прямоугольник 22"/>
          <p:cNvSpPr>
            <a:spLocks noChangeArrowheads="1"/>
          </p:cNvSpPr>
          <p:nvPr/>
        </p:nvSpPr>
        <p:spPr bwMode="auto">
          <a:xfrm>
            <a:off x="6678613" y="6145213"/>
            <a:ext cx="838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ru-RU" sz="16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5146" name="Прямоугольник 23"/>
          <p:cNvSpPr>
            <a:spLocks noChangeArrowheads="1"/>
          </p:cNvSpPr>
          <p:nvPr/>
        </p:nvSpPr>
        <p:spPr bwMode="auto">
          <a:xfrm>
            <a:off x="7591425" y="6145213"/>
            <a:ext cx="6651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HF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5147" name="Прямоугольник 24"/>
          <p:cNvSpPr>
            <a:spLocks noChangeArrowheads="1"/>
          </p:cNvSpPr>
          <p:nvPr/>
        </p:nvSpPr>
        <p:spPr bwMode="auto">
          <a:xfrm>
            <a:off x="8432800" y="5932488"/>
            <a:ext cx="3841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pic>
        <p:nvPicPr>
          <p:cNvPr id="4" name="Рисунок 3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9E8D9AA3-03AF-42DB-A623-F284EBC6CF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975" y="289783"/>
            <a:ext cx="1656093" cy="1579499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E3B2A693-47F5-4D4B-A02D-BDC499A1A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5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022850"/>
            <a:ext cx="90916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2254250" y="493713"/>
            <a:ext cx="4687888" cy="1714500"/>
          </a:xfrm>
        </p:spPr>
        <p:txBody>
          <a:bodyPr/>
          <a:lstStyle/>
          <a:p>
            <a:r>
              <a:rPr lang="en-US" altLang="ru-RU" sz="4000" b="1" dirty="0">
                <a:solidFill>
                  <a:srgbClr val="FF0000"/>
                </a:solidFill>
              </a:rPr>
              <a:t>V</a:t>
            </a:r>
            <a:r>
              <a:rPr lang="ru-RU" altLang="ru-RU" sz="4000" b="1" dirty="0">
                <a:solidFill>
                  <a:srgbClr val="FF0000"/>
                </a:solidFill>
              </a:rPr>
              <a:t>Н</a:t>
            </a:r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Гидрид ванадия</a:t>
            </a:r>
            <a:endParaRPr lang="ru-RU" alt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5" name="Прямоугольник 5"/>
          <p:cNvSpPr>
            <a:spLocks noChangeArrowheads="1"/>
          </p:cNvSpPr>
          <p:nvPr/>
        </p:nvSpPr>
        <p:spPr bwMode="auto">
          <a:xfrm>
            <a:off x="52388" y="3119438"/>
            <a:ext cx="88804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 </a:t>
            </a:r>
            <a:r>
              <a:rPr lang="ru-RU" altLang="ru-RU">
                <a:latin typeface="Arial" panose="020B0604020202020204" pitchFamily="34" charset="0"/>
              </a:rPr>
              <a:t>Хрупкий металлоподобный порошок серого или чёрного цвета.</a:t>
            </a:r>
          </a:p>
        </p:txBody>
      </p:sp>
      <p:sp>
        <p:nvSpPr>
          <p:cNvPr id="8198" name="TextBox 5"/>
          <p:cNvSpPr txBox="1">
            <a:spLocks noChangeArrowheads="1"/>
          </p:cNvSpPr>
          <p:nvPr/>
        </p:nvSpPr>
        <p:spPr bwMode="auto">
          <a:xfrm>
            <a:off x="827088" y="5094288"/>
            <a:ext cx="11525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Sc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8199" name="TextBox 6"/>
          <p:cNvSpPr txBox="1">
            <a:spLocks noChangeArrowheads="1"/>
          </p:cNvSpPr>
          <p:nvPr/>
        </p:nvSpPr>
        <p:spPr bwMode="auto">
          <a:xfrm>
            <a:off x="247650" y="5886450"/>
            <a:ext cx="4333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8200" name="TextBox 7"/>
          <p:cNvSpPr txBox="1">
            <a:spLocks noChangeArrowheads="1"/>
          </p:cNvSpPr>
          <p:nvPr/>
        </p:nvSpPr>
        <p:spPr bwMode="auto">
          <a:xfrm>
            <a:off x="2590800" y="5094288"/>
            <a:ext cx="10080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solidFill>
                  <a:srgbClr val="FF0000"/>
                </a:solidFill>
                <a:latin typeface="Arial" panose="020B0604020202020204" pitchFamily="34" charset="0"/>
              </a:rPr>
              <a:t>V</a:t>
            </a:r>
            <a:endParaRPr lang="ru-RU" altLang="ru-RU" sz="4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1595438" y="5094288"/>
            <a:ext cx="10080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Ti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8202" name="TextBox 9"/>
          <p:cNvSpPr txBox="1">
            <a:spLocks noChangeArrowheads="1"/>
          </p:cNvSpPr>
          <p:nvPr/>
        </p:nvSpPr>
        <p:spPr bwMode="auto">
          <a:xfrm>
            <a:off x="3276600" y="5094288"/>
            <a:ext cx="10080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Cr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8203" name="TextBox 10"/>
          <p:cNvSpPr txBox="1">
            <a:spLocks noChangeArrowheads="1"/>
          </p:cNvSpPr>
          <p:nvPr/>
        </p:nvSpPr>
        <p:spPr bwMode="auto">
          <a:xfrm>
            <a:off x="4114800" y="5178425"/>
            <a:ext cx="10334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000" b="1">
                <a:latin typeface="Arial" panose="020B0604020202020204" pitchFamily="34" charset="0"/>
              </a:rPr>
              <a:t>Mn</a:t>
            </a:r>
            <a:endParaRPr lang="ru-RU" altLang="ru-RU" sz="4000" b="1">
              <a:latin typeface="Arial" panose="020B0604020202020204" pitchFamily="34" charset="0"/>
            </a:endParaRPr>
          </a:p>
        </p:txBody>
      </p:sp>
      <p:sp>
        <p:nvSpPr>
          <p:cNvPr id="8204" name="TextBox 11"/>
          <p:cNvSpPr txBox="1">
            <a:spLocks noChangeArrowheads="1"/>
          </p:cNvSpPr>
          <p:nvPr/>
        </p:nvSpPr>
        <p:spPr bwMode="auto">
          <a:xfrm>
            <a:off x="4991100" y="5116513"/>
            <a:ext cx="10207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Fe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8205" name="TextBox 12"/>
          <p:cNvSpPr txBox="1">
            <a:spLocks noChangeArrowheads="1"/>
          </p:cNvSpPr>
          <p:nvPr/>
        </p:nvSpPr>
        <p:spPr bwMode="auto">
          <a:xfrm>
            <a:off x="5724525" y="5116513"/>
            <a:ext cx="10588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Co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8206" name="TextBox 14"/>
          <p:cNvSpPr txBox="1">
            <a:spLocks noChangeArrowheads="1"/>
          </p:cNvSpPr>
          <p:nvPr/>
        </p:nvSpPr>
        <p:spPr bwMode="auto">
          <a:xfrm>
            <a:off x="6623050" y="5078413"/>
            <a:ext cx="1117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Ni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8207" name="TextBox 15"/>
          <p:cNvSpPr txBox="1">
            <a:spLocks noChangeArrowheads="1"/>
          </p:cNvSpPr>
          <p:nvPr/>
        </p:nvSpPr>
        <p:spPr bwMode="auto">
          <a:xfrm>
            <a:off x="7380288" y="5094288"/>
            <a:ext cx="10937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Cu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8208" name="TextBox 16"/>
          <p:cNvSpPr txBox="1">
            <a:spLocks noChangeArrowheads="1"/>
          </p:cNvSpPr>
          <p:nvPr/>
        </p:nvSpPr>
        <p:spPr bwMode="auto">
          <a:xfrm>
            <a:off x="8174038" y="5094288"/>
            <a:ext cx="10429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Zn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8209" name="TextBox 17"/>
          <p:cNvSpPr txBox="1">
            <a:spLocks noChangeArrowheads="1"/>
          </p:cNvSpPr>
          <p:nvPr/>
        </p:nvSpPr>
        <p:spPr bwMode="auto">
          <a:xfrm>
            <a:off x="755650" y="6030913"/>
            <a:ext cx="1223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</a:rPr>
              <a:t>Sc</a:t>
            </a:r>
            <a:r>
              <a:rPr lang="ru-RU" altLang="ru-RU" sz="2800" b="1">
                <a:latin typeface="Arial" panose="020B0604020202020204" pitchFamily="34" charset="0"/>
              </a:rPr>
              <a:t>H</a:t>
            </a:r>
            <a:r>
              <a:rPr lang="en-US" altLang="ru-RU" sz="1800" b="1">
                <a:latin typeface="Arial" panose="020B0604020202020204" pitchFamily="34" charset="0"/>
              </a:rPr>
              <a:t>2</a:t>
            </a:r>
            <a:endParaRPr lang="ru-RU" altLang="ru-RU" sz="1800" b="1">
              <a:latin typeface="Arial" panose="020B0604020202020204" pitchFamily="34" charset="0"/>
            </a:endParaRPr>
          </a:p>
        </p:txBody>
      </p:sp>
      <p:sp>
        <p:nvSpPr>
          <p:cNvPr id="8210" name="TextBox 19"/>
          <p:cNvSpPr txBox="1">
            <a:spLocks noChangeArrowheads="1"/>
          </p:cNvSpPr>
          <p:nvPr/>
        </p:nvSpPr>
        <p:spPr bwMode="auto">
          <a:xfrm>
            <a:off x="1654175" y="6038850"/>
            <a:ext cx="100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TiH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2400" b="1">
              <a:latin typeface="Arial" panose="020B0604020202020204" pitchFamily="34" charset="0"/>
            </a:endParaRPr>
          </a:p>
        </p:txBody>
      </p:sp>
      <p:sp>
        <p:nvSpPr>
          <p:cNvPr id="8211" name="TextBox 20"/>
          <p:cNvSpPr txBox="1">
            <a:spLocks noChangeArrowheads="1"/>
          </p:cNvSpPr>
          <p:nvPr/>
        </p:nvSpPr>
        <p:spPr bwMode="auto">
          <a:xfrm>
            <a:off x="2627313" y="6015038"/>
            <a:ext cx="1008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FF0000"/>
                </a:solidFill>
                <a:latin typeface="Arial" panose="020B0604020202020204" pitchFamily="34" charset="0"/>
              </a:rPr>
              <a:t>V</a:t>
            </a:r>
            <a:r>
              <a:rPr lang="ru-RU" altLang="ru-RU" sz="2800" b="1">
                <a:solidFill>
                  <a:srgbClr val="FF0000"/>
                </a:solidFill>
                <a:latin typeface="Arial" panose="020B0604020202020204" pitchFamily="34" charset="0"/>
              </a:rPr>
              <a:t>Н</a:t>
            </a:r>
          </a:p>
        </p:txBody>
      </p:sp>
      <p:sp>
        <p:nvSpPr>
          <p:cNvPr id="8212" name="Прямоугольник 21"/>
          <p:cNvSpPr>
            <a:spLocks noChangeArrowheads="1"/>
          </p:cNvSpPr>
          <p:nvPr/>
        </p:nvSpPr>
        <p:spPr bwMode="auto">
          <a:xfrm>
            <a:off x="3276600" y="6029325"/>
            <a:ext cx="750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CrH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8213" name="Прямоугольник 22"/>
          <p:cNvSpPr>
            <a:spLocks noChangeArrowheads="1"/>
          </p:cNvSpPr>
          <p:nvPr/>
        </p:nvSpPr>
        <p:spPr bwMode="auto">
          <a:xfrm>
            <a:off x="4284663" y="5599113"/>
            <a:ext cx="584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7200"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8214" name="Прямоугольник 23"/>
          <p:cNvSpPr>
            <a:spLocks noChangeArrowheads="1"/>
          </p:cNvSpPr>
          <p:nvPr/>
        </p:nvSpPr>
        <p:spPr bwMode="auto">
          <a:xfrm>
            <a:off x="4932363" y="6034088"/>
            <a:ext cx="881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FeH</a:t>
            </a:r>
            <a:r>
              <a:rPr lang="en-US" altLang="ru-RU" sz="16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8215" name="Прямоугольник 21"/>
          <p:cNvSpPr>
            <a:spLocks noChangeArrowheads="1"/>
          </p:cNvSpPr>
          <p:nvPr/>
        </p:nvSpPr>
        <p:spPr bwMode="auto">
          <a:xfrm>
            <a:off x="5724525" y="6034088"/>
            <a:ext cx="923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latin typeface="Arial" panose="020B0604020202020204" pitchFamily="34" charset="0"/>
              </a:rPr>
              <a:t>CoH</a:t>
            </a:r>
            <a:endParaRPr lang="ru-RU" altLang="ru-RU" sz="2800" b="1" dirty="0">
              <a:latin typeface="Arial" panose="020B0604020202020204" pitchFamily="34" charset="0"/>
            </a:endParaRPr>
          </a:p>
        </p:txBody>
      </p:sp>
      <p:sp>
        <p:nvSpPr>
          <p:cNvPr id="8216" name="Прямоугольник 22"/>
          <p:cNvSpPr>
            <a:spLocks noChangeArrowheads="1"/>
          </p:cNvSpPr>
          <p:nvPr/>
        </p:nvSpPr>
        <p:spPr bwMode="auto">
          <a:xfrm>
            <a:off x="6530975" y="6030913"/>
            <a:ext cx="931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ru-RU" altLang="ru-RU" sz="1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8217" name="Прямоугольник 23"/>
          <p:cNvSpPr>
            <a:spLocks noChangeArrowheads="1"/>
          </p:cNvSpPr>
          <p:nvPr/>
        </p:nvSpPr>
        <p:spPr bwMode="auto">
          <a:xfrm>
            <a:off x="7366000" y="6030913"/>
            <a:ext cx="995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CuH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8218" name="Прямоугольник 24"/>
          <p:cNvSpPr>
            <a:spLocks noChangeArrowheads="1"/>
          </p:cNvSpPr>
          <p:nvPr/>
        </p:nvSpPr>
        <p:spPr bwMode="auto">
          <a:xfrm>
            <a:off x="8093075" y="6080919"/>
            <a:ext cx="1082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altLang="ru-RU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19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493713"/>
            <a:ext cx="17811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138" y="268288"/>
            <a:ext cx="20589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43E866B0-B4ED-4CEC-9154-4ED8980FB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1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4811713"/>
            <a:ext cx="90916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Прямоугольник 1"/>
          <p:cNvSpPr>
            <a:spLocks noChangeArrowheads="1"/>
          </p:cNvSpPr>
          <p:nvPr/>
        </p:nvSpPr>
        <p:spPr bwMode="auto">
          <a:xfrm>
            <a:off x="0" y="2636838"/>
            <a:ext cx="914400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Arial" panose="020B0604020202020204" pitchFamily="34" charset="0"/>
              </a:rPr>
              <a:t>Металлоподобное вещество, при нагревании легко теряет водород.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476500" y="176213"/>
            <a:ext cx="4157663" cy="17145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br>
              <a:rPr lang="en-US" sz="4000" b="1" dirty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</a:br>
            <a:r>
              <a:rPr lang="ru-RU" sz="4000" b="1" dirty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С</a:t>
            </a:r>
            <a:r>
              <a:rPr lang="en-US" sz="4000" b="1" dirty="0" err="1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rH</a:t>
            </a:r>
            <a:endParaRPr lang="ru-RU" sz="2400" b="1" dirty="0">
              <a:solidFill>
                <a:srgbClr val="FF0000"/>
              </a:solidFill>
              <a:latin typeface="Arial" charset="0"/>
              <a:ea typeface="+mj-ea"/>
              <a:cs typeface="Arial" charset="0"/>
            </a:endParaRPr>
          </a:p>
          <a:p>
            <a:pPr algn="ctr">
              <a:defRPr/>
            </a:pPr>
            <a:r>
              <a:rPr lang="ru-RU" sz="4000" b="1" dirty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Гидрид хрома</a:t>
            </a:r>
            <a:r>
              <a:rPr lang="en-US" sz="4000" b="1" dirty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 </a:t>
            </a:r>
            <a:endParaRPr lang="ru-RU" sz="4000" b="1" dirty="0">
              <a:solidFill>
                <a:srgbClr val="FF0000"/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750888" y="4883150"/>
            <a:ext cx="1152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Sc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0247" name="TextBox 6"/>
          <p:cNvSpPr txBox="1">
            <a:spLocks noChangeArrowheads="1"/>
          </p:cNvSpPr>
          <p:nvPr/>
        </p:nvSpPr>
        <p:spPr bwMode="auto">
          <a:xfrm>
            <a:off x="171450" y="5675313"/>
            <a:ext cx="4333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0248" name="TextBox 7"/>
          <p:cNvSpPr txBox="1">
            <a:spLocks noChangeArrowheads="1"/>
          </p:cNvSpPr>
          <p:nvPr/>
        </p:nvSpPr>
        <p:spPr bwMode="auto">
          <a:xfrm>
            <a:off x="2514600" y="4883150"/>
            <a:ext cx="10080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V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0249" name="TextBox 8"/>
          <p:cNvSpPr txBox="1">
            <a:spLocks noChangeArrowheads="1"/>
          </p:cNvSpPr>
          <p:nvPr/>
        </p:nvSpPr>
        <p:spPr bwMode="auto">
          <a:xfrm>
            <a:off x="1519238" y="4883150"/>
            <a:ext cx="10080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Ti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0250" name="TextBox 9"/>
          <p:cNvSpPr txBox="1">
            <a:spLocks noChangeArrowheads="1"/>
          </p:cNvSpPr>
          <p:nvPr/>
        </p:nvSpPr>
        <p:spPr bwMode="auto">
          <a:xfrm>
            <a:off x="3200400" y="4883150"/>
            <a:ext cx="10080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solidFill>
                  <a:srgbClr val="FF0000"/>
                </a:solidFill>
                <a:latin typeface="Arial" panose="020B0604020202020204" pitchFamily="34" charset="0"/>
              </a:rPr>
              <a:t>Cr</a:t>
            </a:r>
            <a:endParaRPr lang="ru-RU" altLang="ru-RU" sz="4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251" name="TextBox 10"/>
          <p:cNvSpPr txBox="1">
            <a:spLocks noChangeArrowheads="1"/>
          </p:cNvSpPr>
          <p:nvPr/>
        </p:nvSpPr>
        <p:spPr bwMode="auto">
          <a:xfrm>
            <a:off x="4038600" y="4967288"/>
            <a:ext cx="10334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000" b="1">
                <a:latin typeface="Arial" panose="020B0604020202020204" pitchFamily="34" charset="0"/>
              </a:rPr>
              <a:t>Mn</a:t>
            </a:r>
            <a:endParaRPr lang="ru-RU" altLang="ru-RU" sz="4000" b="1">
              <a:latin typeface="Arial" panose="020B0604020202020204" pitchFamily="34" charset="0"/>
            </a:endParaRPr>
          </a:p>
        </p:txBody>
      </p:sp>
      <p:sp>
        <p:nvSpPr>
          <p:cNvPr id="10252" name="TextBox 11"/>
          <p:cNvSpPr txBox="1">
            <a:spLocks noChangeArrowheads="1"/>
          </p:cNvSpPr>
          <p:nvPr/>
        </p:nvSpPr>
        <p:spPr bwMode="auto">
          <a:xfrm>
            <a:off x="4914900" y="4905375"/>
            <a:ext cx="10207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Fe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0253" name="TextBox 12"/>
          <p:cNvSpPr txBox="1">
            <a:spLocks noChangeArrowheads="1"/>
          </p:cNvSpPr>
          <p:nvPr/>
        </p:nvSpPr>
        <p:spPr bwMode="auto">
          <a:xfrm>
            <a:off x="5648325" y="4905375"/>
            <a:ext cx="10588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Co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0254" name="TextBox 14"/>
          <p:cNvSpPr txBox="1">
            <a:spLocks noChangeArrowheads="1"/>
          </p:cNvSpPr>
          <p:nvPr/>
        </p:nvSpPr>
        <p:spPr bwMode="auto">
          <a:xfrm>
            <a:off x="6546850" y="4867275"/>
            <a:ext cx="1117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Ni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0255" name="TextBox 15"/>
          <p:cNvSpPr txBox="1">
            <a:spLocks noChangeArrowheads="1"/>
          </p:cNvSpPr>
          <p:nvPr/>
        </p:nvSpPr>
        <p:spPr bwMode="auto">
          <a:xfrm>
            <a:off x="7304088" y="4883150"/>
            <a:ext cx="10937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Cu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0256" name="TextBox 16"/>
          <p:cNvSpPr txBox="1">
            <a:spLocks noChangeArrowheads="1"/>
          </p:cNvSpPr>
          <p:nvPr/>
        </p:nvSpPr>
        <p:spPr bwMode="auto">
          <a:xfrm>
            <a:off x="8097838" y="4883150"/>
            <a:ext cx="10429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Zn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0257" name="TextBox 17"/>
          <p:cNvSpPr txBox="1">
            <a:spLocks noChangeArrowheads="1"/>
          </p:cNvSpPr>
          <p:nvPr/>
        </p:nvSpPr>
        <p:spPr bwMode="auto">
          <a:xfrm>
            <a:off x="679450" y="5819775"/>
            <a:ext cx="12239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</a:rPr>
              <a:t>Sc</a:t>
            </a:r>
            <a:r>
              <a:rPr lang="ru-RU" altLang="ru-RU" sz="2800" b="1">
                <a:latin typeface="Arial" panose="020B0604020202020204" pitchFamily="34" charset="0"/>
              </a:rPr>
              <a:t>H</a:t>
            </a:r>
            <a:r>
              <a:rPr lang="en-US" altLang="ru-RU" sz="1800" b="1">
                <a:latin typeface="Arial" panose="020B0604020202020204" pitchFamily="34" charset="0"/>
              </a:rPr>
              <a:t>2</a:t>
            </a:r>
            <a:endParaRPr lang="ru-RU" altLang="ru-RU" sz="1800" b="1">
              <a:latin typeface="Arial" panose="020B0604020202020204" pitchFamily="34" charset="0"/>
            </a:endParaRPr>
          </a:p>
        </p:txBody>
      </p:sp>
      <p:sp>
        <p:nvSpPr>
          <p:cNvPr id="10258" name="TextBox 19"/>
          <p:cNvSpPr txBox="1">
            <a:spLocks noChangeArrowheads="1"/>
          </p:cNvSpPr>
          <p:nvPr/>
        </p:nvSpPr>
        <p:spPr bwMode="auto">
          <a:xfrm>
            <a:off x="1577975" y="5827713"/>
            <a:ext cx="1008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TiH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2400" b="1">
              <a:latin typeface="Arial" panose="020B0604020202020204" pitchFamily="34" charset="0"/>
            </a:endParaRPr>
          </a:p>
        </p:txBody>
      </p:sp>
      <p:sp>
        <p:nvSpPr>
          <p:cNvPr id="10259" name="TextBox 20"/>
          <p:cNvSpPr txBox="1">
            <a:spLocks noChangeArrowheads="1"/>
          </p:cNvSpPr>
          <p:nvPr/>
        </p:nvSpPr>
        <p:spPr bwMode="auto">
          <a:xfrm>
            <a:off x="2551113" y="5803900"/>
            <a:ext cx="1008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</a:rPr>
              <a:t>V</a:t>
            </a:r>
            <a:r>
              <a:rPr lang="ru-RU" altLang="ru-RU" sz="2800" b="1">
                <a:latin typeface="Arial" panose="020B0604020202020204" pitchFamily="34" charset="0"/>
              </a:rPr>
              <a:t>Н</a:t>
            </a:r>
          </a:p>
        </p:txBody>
      </p:sp>
      <p:sp>
        <p:nvSpPr>
          <p:cNvPr id="10260" name="Прямоугольник 21"/>
          <p:cNvSpPr>
            <a:spLocks noChangeArrowheads="1"/>
          </p:cNvSpPr>
          <p:nvPr/>
        </p:nvSpPr>
        <p:spPr bwMode="auto">
          <a:xfrm>
            <a:off x="3200400" y="5818188"/>
            <a:ext cx="750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CrH</a:t>
            </a:r>
            <a:endParaRPr lang="ru-RU" altLang="ru-RU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261" name="Прямоугольник 22"/>
          <p:cNvSpPr>
            <a:spLocks noChangeArrowheads="1"/>
          </p:cNvSpPr>
          <p:nvPr/>
        </p:nvSpPr>
        <p:spPr bwMode="auto">
          <a:xfrm>
            <a:off x="4208463" y="5387975"/>
            <a:ext cx="584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7200"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10262" name="Прямоугольник 23"/>
          <p:cNvSpPr>
            <a:spLocks noChangeArrowheads="1"/>
          </p:cNvSpPr>
          <p:nvPr/>
        </p:nvSpPr>
        <p:spPr bwMode="auto">
          <a:xfrm>
            <a:off x="4856163" y="5822950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FeH</a:t>
            </a:r>
            <a:r>
              <a:rPr lang="en-US" altLang="ru-RU" sz="16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10263" name="Прямоугольник 21"/>
          <p:cNvSpPr>
            <a:spLocks noChangeArrowheads="1"/>
          </p:cNvSpPr>
          <p:nvPr/>
        </p:nvSpPr>
        <p:spPr bwMode="auto">
          <a:xfrm>
            <a:off x="5648325" y="5822950"/>
            <a:ext cx="923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latin typeface="Arial" panose="020B0604020202020204" pitchFamily="34" charset="0"/>
              </a:rPr>
              <a:t>CoH</a:t>
            </a:r>
            <a:endParaRPr lang="ru-RU" altLang="ru-RU" sz="2800" b="1" dirty="0">
              <a:latin typeface="Arial" panose="020B0604020202020204" pitchFamily="34" charset="0"/>
            </a:endParaRPr>
          </a:p>
        </p:txBody>
      </p:sp>
      <p:sp>
        <p:nvSpPr>
          <p:cNvPr id="10264" name="Прямоугольник 22"/>
          <p:cNvSpPr>
            <a:spLocks noChangeArrowheads="1"/>
          </p:cNvSpPr>
          <p:nvPr/>
        </p:nvSpPr>
        <p:spPr bwMode="auto">
          <a:xfrm>
            <a:off x="6454775" y="5819775"/>
            <a:ext cx="931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ru-RU" altLang="ru-RU" sz="1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0265" name="Прямоугольник 23"/>
          <p:cNvSpPr>
            <a:spLocks noChangeArrowheads="1"/>
          </p:cNvSpPr>
          <p:nvPr/>
        </p:nvSpPr>
        <p:spPr bwMode="auto">
          <a:xfrm>
            <a:off x="7289800" y="5819775"/>
            <a:ext cx="995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CuH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0266" name="Прямоугольник 24"/>
          <p:cNvSpPr>
            <a:spLocks noChangeArrowheads="1"/>
          </p:cNvSpPr>
          <p:nvPr/>
        </p:nvSpPr>
        <p:spPr bwMode="auto">
          <a:xfrm>
            <a:off x="8015288" y="5819775"/>
            <a:ext cx="1082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Zn</a:t>
            </a:r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altLang="ru-RU" sz="28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8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7" name="Picture 6" descr="https://upload.wikimedia.org/wikipedia/commons/9/9c/Titanium_hydride_TiH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07950"/>
            <a:ext cx="2408238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8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31788"/>
            <a:ext cx="1662113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67929DD5-D6CB-4092-A54E-018C3BE4B3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3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4814888"/>
            <a:ext cx="90916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0" y="404813"/>
            <a:ext cx="8229600" cy="1714500"/>
          </a:xfrm>
        </p:spPr>
        <p:txBody>
          <a:bodyPr/>
          <a:lstStyle/>
          <a:p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FeH</a:t>
            </a:r>
            <a:r>
              <a:rPr lang="en-US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Гидрид железа</a:t>
            </a:r>
            <a:br>
              <a:rPr lang="ru-RU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Прямоугольник 5"/>
          <p:cNvSpPr>
            <a:spLocks noChangeArrowheads="1"/>
          </p:cNvSpPr>
          <p:nvPr/>
        </p:nvSpPr>
        <p:spPr bwMode="auto">
          <a:xfrm>
            <a:off x="33338" y="2492375"/>
            <a:ext cx="90916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Arial" panose="020B0604020202020204" pitchFamily="34" charset="0"/>
              </a:rPr>
              <a:t>Существует только при высоких давлениях Н</a:t>
            </a:r>
            <a:r>
              <a:rPr lang="ru-RU" altLang="ru-RU" baseline="-25000" dirty="0">
                <a:latin typeface="Arial" panose="020B0604020202020204" pitchFamily="34" charset="0"/>
              </a:rPr>
              <a:t>2</a:t>
            </a:r>
            <a:r>
              <a:rPr lang="ru-RU" altLang="ru-RU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3318" name="TextBox 5"/>
          <p:cNvSpPr txBox="1">
            <a:spLocks noChangeArrowheads="1"/>
          </p:cNvSpPr>
          <p:nvPr/>
        </p:nvSpPr>
        <p:spPr bwMode="auto">
          <a:xfrm>
            <a:off x="808038" y="4886325"/>
            <a:ext cx="1152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Sc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3319" name="TextBox 6"/>
          <p:cNvSpPr txBox="1">
            <a:spLocks noChangeArrowheads="1"/>
          </p:cNvSpPr>
          <p:nvPr/>
        </p:nvSpPr>
        <p:spPr bwMode="auto">
          <a:xfrm>
            <a:off x="228600" y="5678488"/>
            <a:ext cx="4333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3320" name="TextBox 7"/>
          <p:cNvSpPr txBox="1">
            <a:spLocks noChangeArrowheads="1"/>
          </p:cNvSpPr>
          <p:nvPr/>
        </p:nvSpPr>
        <p:spPr bwMode="auto">
          <a:xfrm>
            <a:off x="2571750" y="4886325"/>
            <a:ext cx="10080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V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3321" name="TextBox 8"/>
          <p:cNvSpPr txBox="1">
            <a:spLocks noChangeArrowheads="1"/>
          </p:cNvSpPr>
          <p:nvPr/>
        </p:nvSpPr>
        <p:spPr bwMode="auto">
          <a:xfrm>
            <a:off x="1576388" y="4886325"/>
            <a:ext cx="10080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Ti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3322" name="TextBox 9"/>
          <p:cNvSpPr txBox="1">
            <a:spLocks noChangeArrowheads="1"/>
          </p:cNvSpPr>
          <p:nvPr/>
        </p:nvSpPr>
        <p:spPr bwMode="auto">
          <a:xfrm>
            <a:off x="3257550" y="4886325"/>
            <a:ext cx="10080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Cr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3323" name="TextBox 10"/>
          <p:cNvSpPr txBox="1">
            <a:spLocks noChangeArrowheads="1"/>
          </p:cNvSpPr>
          <p:nvPr/>
        </p:nvSpPr>
        <p:spPr bwMode="auto">
          <a:xfrm>
            <a:off x="4095750" y="4970463"/>
            <a:ext cx="10334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000" b="1">
                <a:latin typeface="Arial" panose="020B0604020202020204" pitchFamily="34" charset="0"/>
              </a:rPr>
              <a:t>Mn</a:t>
            </a:r>
            <a:endParaRPr lang="ru-RU" altLang="ru-RU" sz="4000" b="1">
              <a:latin typeface="Arial" panose="020B0604020202020204" pitchFamily="34" charset="0"/>
            </a:endParaRPr>
          </a:p>
        </p:txBody>
      </p:sp>
      <p:sp>
        <p:nvSpPr>
          <p:cNvPr id="13324" name="TextBox 11"/>
          <p:cNvSpPr txBox="1">
            <a:spLocks noChangeArrowheads="1"/>
          </p:cNvSpPr>
          <p:nvPr/>
        </p:nvSpPr>
        <p:spPr bwMode="auto">
          <a:xfrm>
            <a:off x="4972050" y="4908550"/>
            <a:ext cx="10207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solidFill>
                  <a:srgbClr val="FF0000"/>
                </a:solidFill>
                <a:latin typeface="Arial" panose="020B0604020202020204" pitchFamily="34" charset="0"/>
              </a:rPr>
              <a:t>Fe</a:t>
            </a:r>
            <a:endParaRPr lang="ru-RU" altLang="ru-RU" sz="4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3325" name="TextBox 12"/>
          <p:cNvSpPr txBox="1">
            <a:spLocks noChangeArrowheads="1"/>
          </p:cNvSpPr>
          <p:nvPr/>
        </p:nvSpPr>
        <p:spPr bwMode="auto">
          <a:xfrm>
            <a:off x="5705475" y="4908550"/>
            <a:ext cx="10588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Co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3326" name="TextBox 14"/>
          <p:cNvSpPr txBox="1">
            <a:spLocks noChangeArrowheads="1"/>
          </p:cNvSpPr>
          <p:nvPr/>
        </p:nvSpPr>
        <p:spPr bwMode="auto">
          <a:xfrm>
            <a:off x="6604000" y="4870450"/>
            <a:ext cx="1117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Ni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3327" name="TextBox 15"/>
          <p:cNvSpPr txBox="1">
            <a:spLocks noChangeArrowheads="1"/>
          </p:cNvSpPr>
          <p:nvPr/>
        </p:nvSpPr>
        <p:spPr bwMode="auto">
          <a:xfrm>
            <a:off x="7361238" y="4886325"/>
            <a:ext cx="10937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Cu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3328" name="TextBox 16"/>
          <p:cNvSpPr txBox="1">
            <a:spLocks noChangeArrowheads="1"/>
          </p:cNvSpPr>
          <p:nvPr/>
        </p:nvSpPr>
        <p:spPr bwMode="auto">
          <a:xfrm>
            <a:off x="8154988" y="4886325"/>
            <a:ext cx="10429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Zn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3329" name="TextBox 17"/>
          <p:cNvSpPr txBox="1">
            <a:spLocks noChangeArrowheads="1"/>
          </p:cNvSpPr>
          <p:nvPr/>
        </p:nvSpPr>
        <p:spPr bwMode="auto">
          <a:xfrm>
            <a:off x="736600" y="5822950"/>
            <a:ext cx="12239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</a:rPr>
              <a:t>Sc</a:t>
            </a:r>
            <a:r>
              <a:rPr lang="ru-RU" altLang="ru-RU" sz="2800" b="1">
                <a:latin typeface="Arial" panose="020B0604020202020204" pitchFamily="34" charset="0"/>
              </a:rPr>
              <a:t>H</a:t>
            </a:r>
            <a:r>
              <a:rPr lang="en-US" altLang="ru-RU" sz="1800" b="1">
                <a:latin typeface="Arial" panose="020B0604020202020204" pitchFamily="34" charset="0"/>
              </a:rPr>
              <a:t>2</a:t>
            </a:r>
            <a:endParaRPr lang="ru-RU" altLang="ru-RU" sz="1800" b="1">
              <a:latin typeface="Arial" panose="020B0604020202020204" pitchFamily="34" charset="0"/>
            </a:endParaRPr>
          </a:p>
        </p:txBody>
      </p:sp>
      <p:sp>
        <p:nvSpPr>
          <p:cNvPr id="13330" name="TextBox 19"/>
          <p:cNvSpPr txBox="1">
            <a:spLocks noChangeArrowheads="1"/>
          </p:cNvSpPr>
          <p:nvPr/>
        </p:nvSpPr>
        <p:spPr bwMode="auto">
          <a:xfrm>
            <a:off x="1635125" y="5830888"/>
            <a:ext cx="1008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TiH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2400" b="1">
              <a:latin typeface="Arial" panose="020B0604020202020204" pitchFamily="34" charset="0"/>
            </a:endParaRPr>
          </a:p>
        </p:txBody>
      </p:sp>
      <p:sp>
        <p:nvSpPr>
          <p:cNvPr id="13331" name="TextBox 20"/>
          <p:cNvSpPr txBox="1">
            <a:spLocks noChangeArrowheads="1"/>
          </p:cNvSpPr>
          <p:nvPr/>
        </p:nvSpPr>
        <p:spPr bwMode="auto">
          <a:xfrm>
            <a:off x="2608263" y="5807075"/>
            <a:ext cx="1008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</a:rPr>
              <a:t>V</a:t>
            </a:r>
            <a:r>
              <a:rPr lang="ru-RU" altLang="ru-RU" sz="2800" b="1">
                <a:latin typeface="Arial" panose="020B0604020202020204" pitchFamily="34" charset="0"/>
              </a:rPr>
              <a:t>Н</a:t>
            </a:r>
          </a:p>
        </p:txBody>
      </p:sp>
      <p:sp>
        <p:nvSpPr>
          <p:cNvPr id="13332" name="Прямоугольник 21"/>
          <p:cNvSpPr>
            <a:spLocks noChangeArrowheads="1"/>
          </p:cNvSpPr>
          <p:nvPr/>
        </p:nvSpPr>
        <p:spPr bwMode="auto">
          <a:xfrm>
            <a:off x="3257550" y="5821363"/>
            <a:ext cx="750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CrH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3333" name="Прямоугольник 22"/>
          <p:cNvSpPr>
            <a:spLocks noChangeArrowheads="1"/>
          </p:cNvSpPr>
          <p:nvPr/>
        </p:nvSpPr>
        <p:spPr bwMode="auto">
          <a:xfrm>
            <a:off x="4265613" y="5391150"/>
            <a:ext cx="584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7200"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13334" name="Прямоугольник 23"/>
          <p:cNvSpPr>
            <a:spLocks noChangeArrowheads="1"/>
          </p:cNvSpPr>
          <p:nvPr/>
        </p:nvSpPr>
        <p:spPr bwMode="auto">
          <a:xfrm>
            <a:off x="4913313" y="5826125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FeH</a:t>
            </a:r>
            <a:r>
              <a:rPr lang="en-US" altLang="ru-RU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2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3335" name="Прямоугольник 21"/>
          <p:cNvSpPr>
            <a:spLocks noChangeArrowheads="1"/>
          </p:cNvSpPr>
          <p:nvPr/>
        </p:nvSpPr>
        <p:spPr bwMode="auto">
          <a:xfrm>
            <a:off x="5705475" y="5826125"/>
            <a:ext cx="923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latin typeface="Arial" panose="020B0604020202020204" pitchFamily="34" charset="0"/>
              </a:rPr>
              <a:t>CoH</a:t>
            </a:r>
            <a:endParaRPr lang="ru-RU" altLang="ru-RU" sz="2800" b="1" dirty="0">
              <a:latin typeface="Arial" panose="020B0604020202020204" pitchFamily="34" charset="0"/>
            </a:endParaRPr>
          </a:p>
        </p:txBody>
      </p:sp>
      <p:sp>
        <p:nvSpPr>
          <p:cNvPr id="13336" name="Прямоугольник 22"/>
          <p:cNvSpPr>
            <a:spLocks noChangeArrowheads="1"/>
          </p:cNvSpPr>
          <p:nvPr/>
        </p:nvSpPr>
        <p:spPr bwMode="auto">
          <a:xfrm>
            <a:off x="6511925" y="5822950"/>
            <a:ext cx="931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ru-RU" altLang="ru-RU" sz="1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3337" name="Прямоугольник 23"/>
          <p:cNvSpPr>
            <a:spLocks noChangeArrowheads="1"/>
          </p:cNvSpPr>
          <p:nvPr/>
        </p:nvSpPr>
        <p:spPr bwMode="auto">
          <a:xfrm>
            <a:off x="7346950" y="5822950"/>
            <a:ext cx="995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CuH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3338" name="Прямоугольник 24"/>
          <p:cNvSpPr>
            <a:spLocks noChangeArrowheads="1"/>
          </p:cNvSpPr>
          <p:nvPr/>
        </p:nvSpPr>
        <p:spPr bwMode="auto">
          <a:xfrm>
            <a:off x="8072438" y="5822950"/>
            <a:ext cx="1082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en-US" alt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altLang="ru-RU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8AC10A68-FE8C-4459-A727-EA38DABA11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2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1713"/>
            <a:ext cx="90916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993900" y="436563"/>
            <a:ext cx="5184775" cy="1714500"/>
          </a:xfrm>
        </p:spPr>
        <p:txBody>
          <a:bodyPr/>
          <a:lstStyle/>
          <a:p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</a:t>
            </a:r>
            <a:r>
              <a:rPr lang="ru-RU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CoH</a:t>
            </a: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Гидриды кобальта</a:t>
            </a:r>
            <a:endParaRPr lang="ru-RU" alt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Прямоугольник 5"/>
          <p:cNvSpPr>
            <a:spLocks noChangeArrowheads="1"/>
          </p:cNvSpPr>
          <p:nvPr/>
        </p:nvSpPr>
        <p:spPr bwMode="auto">
          <a:xfrm>
            <a:off x="50800" y="2943225"/>
            <a:ext cx="90709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Arial" panose="020B0604020202020204" pitchFamily="34" charset="0"/>
              </a:rPr>
              <a:t>Кобальт способен растворять водород, не образуя химических соединений. </a:t>
            </a:r>
          </a:p>
        </p:txBody>
      </p:sp>
      <p:sp>
        <p:nvSpPr>
          <p:cNvPr id="15366" name="TextBox 5"/>
          <p:cNvSpPr txBox="1">
            <a:spLocks noChangeArrowheads="1"/>
          </p:cNvSpPr>
          <p:nvPr/>
        </p:nvSpPr>
        <p:spPr bwMode="auto">
          <a:xfrm>
            <a:off x="774700" y="4883150"/>
            <a:ext cx="1152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Sc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5367" name="TextBox 6"/>
          <p:cNvSpPr txBox="1">
            <a:spLocks noChangeArrowheads="1"/>
          </p:cNvSpPr>
          <p:nvPr/>
        </p:nvSpPr>
        <p:spPr bwMode="auto">
          <a:xfrm>
            <a:off x="195263" y="5675313"/>
            <a:ext cx="4333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2538413" y="4883150"/>
            <a:ext cx="1008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V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5369" name="TextBox 8"/>
          <p:cNvSpPr txBox="1">
            <a:spLocks noChangeArrowheads="1"/>
          </p:cNvSpPr>
          <p:nvPr/>
        </p:nvSpPr>
        <p:spPr bwMode="auto">
          <a:xfrm>
            <a:off x="1543050" y="4883150"/>
            <a:ext cx="10080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Ti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5370" name="TextBox 9"/>
          <p:cNvSpPr txBox="1">
            <a:spLocks noChangeArrowheads="1"/>
          </p:cNvSpPr>
          <p:nvPr/>
        </p:nvSpPr>
        <p:spPr bwMode="auto">
          <a:xfrm>
            <a:off x="3224213" y="4883150"/>
            <a:ext cx="1008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Cr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5371" name="TextBox 10"/>
          <p:cNvSpPr txBox="1">
            <a:spLocks noChangeArrowheads="1"/>
          </p:cNvSpPr>
          <p:nvPr/>
        </p:nvSpPr>
        <p:spPr bwMode="auto">
          <a:xfrm>
            <a:off x="4062413" y="4967288"/>
            <a:ext cx="10334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000" b="1">
                <a:latin typeface="Arial" panose="020B0604020202020204" pitchFamily="34" charset="0"/>
              </a:rPr>
              <a:t>Mn</a:t>
            </a:r>
            <a:endParaRPr lang="ru-RU" altLang="ru-RU" sz="4000" b="1">
              <a:latin typeface="Arial" panose="020B0604020202020204" pitchFamily="34" charset="0"/>
            </a:endParaRPr>
          </a:p>
        </p:txBody>
      </p:sp>
      <p:sp>
        <p:nvSpPr>
          <p:cNvPr id="15372" name="TextBox 11"/>
          <p:cNvSpPr txBox="1">
            <a:spLocks noChangeArrowheads="1"/>
          </p:cNvSpPr>
          <p:nvPr/>
        </p:nvSpPr>
        <p:spPr bwMode="auto">
          <a:xfrm>
            <a:off x="4938713" y="4905375"/>
            <a:ext cx="10207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Fe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5373" name="TextBox 12"/>
          <p:cNvSpPr txBox="1">
            <a:spLocks noChangeArrowheads="1"/>
          </p:cNvSpPr>
          <p:nvPr/>
        </p:nvSpPr>
        <p:spPr bwMode="auto">
          <a:xfrm>
            <a:off x="5672138" y="4905375"/>
            <a:ext cx="10588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solidFill>
                  <a:srgbClr val="FF0000"/>
                </a:solidFill>
                <a:latin typeface="Arial" panose="020B0604020202020204" pitchFamily="34" charset="0"/>
              </a:rPr>
              <a:t>Co</a:t>
            </a:r>
            <a:endParaRPr lang="ru-RU" altLang="ru-RU" sz="4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5374" name="TextBox 14"/>
          <p:cNvSpPr txBox="1">
            <a:spLocks noChangeArrowheads="1"/>
          </p:cNvSpPr>
          <p:nvPr/>
        </p:nvSpPr>
        <p:spPr bwMode="auto">
          <a:xfrm>
            <a:off x="6570663" y="4867275"/>
            <a:ext cx="1117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Ni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5375" name="TextBox 15"/>
          <p:cNvSpPr txBox="1">
            <a:spLocks noChangeArrowheads="1"/>
          </p:cNvSpPr>
          <p:nvPr/>
        </p:nvSpPr>
        <p:spPr bwMode="auto">
          <a:xfrm>
            <a:off x="7327900" y="4883150"/>
            <a:ext cx="10937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Cu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5376" name="TextBox 16"/>
          <p:cNvSpPr txBox="1">
            <a:spLocks noChangeArrowheads="1"/>
          </p:cNvSpPr>
          <p:nvPr/>
        </p:nvSpPr>
        <p:spPr bwMode="auto">
          <a:xfrm>
            <a:off x="8121650" y="4883150"/>
            <a:ext cx="10429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Zn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5377" name="TextBox 17"/>
          <p:cNvSpPr txBox="1">
            <a:spLocks noChangeArrowheads="1"/>
          </p:cNvSpPr>
          <p:nvPr/>
        </p:nvSpPr>
        <p:spPr bwMode="auto">
          <a:xfrm>
            <a:off x="703263" y="5819775"/>
            <a:ext cx="12239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</a:rPr>
              <a:t>Sc</a:t>
            </a:r>
            <a:r>
              <a:rPr lang="ru-RU" altLang="ru-RU" sz="2800" b="1">
                <a:latin typeface="Arial" panose="020B0604020202020204" pitchFamily="34" charset="0"/>
              </a:rPr>
              <a:t>H</a:t>
            </a:r>
            <a:r>
              <a:rPr lang="en-US" altLang="ru-RU" sz="1800" b="1">
                <a:latin typeface="Arial" panose="020B0604020202020204" pitchFamily="34" charset="0"/>
              </a:rPr>
              <a:t>2</a:t>
            </a:r>
            <a:endParaRPr lang="ru-RU" altLang="ru-RU" sz="1800" b="1">
              <a:latin typeface="Arial" panose="020B0604020202020204" pitchFamily="34" charset="0"/>
            </a:endParaRPr>
          </a:p>
        </p:txBody>
      </p:sp>
      <p:sp>
        <p:nvSpPr>
          <p:cNvPr id="15378" name="TextBox 19"/>
          <p:cNvSpPr txBox="1">
            <a:spLocks noChangeArrowheads="1"/>
          </p:cNvSpPr>
          <p:nvPr/>
        </p:nvSpPr>
        <p:spPr bwMode="auto">
          <a:xfrm>
            <a:off x="1601788" y="5827713"/>
            <a:ext cx="1008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TiH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2400" b="1">
              <a:latin typeface="Arial" panose="020B0604020202020204" pitchFamily="34" charset="0"/>
            </a:endParaRPr>
          </a:p>
        </p:txBody>
      </p:sp>
      <p:sp>
        <p:nvSpPr>
          <p:cNvPr id="15379" name="TextBox 20"/>
          <p:cNvSpPr txBox="1">
            <a:spLocks noChangeArrowheads="1"/>
          </p:cNvSpPr>
          <p:nvPr/>
        </p:nvSpPr>
        <p:spPr bwMode="auto">
          <a:xfrm>
            <a:off x="2574925" y="5803900"/>
            <a:ext cx="1008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</a:rPr>
              <a:t>V</a:t>
            </a:r>
            <a:r>
              <a:rPr lang="ru-RU" altLang="ru-RU" sz="2800" b="1">
                <a:latin typeface="Arial" panose="020B0604020202020204" pitchFamily="34" charset="0"/>
              </a:rPr>
              <a:t>Н</a:t>
            </a:r>
          </a:p>
        </p:txBody>
      </p:sp>
      <p:sp>
        <p:nvSpPr>
          <p:cNvPr id="15380" name="Прямоугольник 21"/>
          <p:cNvSpPr>
            <a:spLocks noChangeArrowheads="1"/>
          </p:cNvSpPr>
          <p:nvPr/>
        </p:nvSpPr>
        <p:spPr bwMode="auto">
          <a:xfrm>
            <a:off x="3224213" y="5818188"/>
            <a:ext cx="750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CrH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5381" name="Прямоугольник 22"/>
          <p:cNvSpPr>
            <a:spLocks noChangeArrowheads="1"/>
          </p:cNvSpPr>
          <p:nvPr/>
        </p:nvSpPr>
        <p:spPr bwMode="auto">
          <a:xfrm>
            <a:off x="4232275" y="5387975"/>
            <a:ext cx="584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7200"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15382" name="Прямоугольник 23"/>
          <p:cNvSpPr>
            <a:spLocks noChangeArrowheads="1"/>
          </p:cNvSpPr>
          <p:nvPr/>
        </p:nvSpPr>
        <p:spPr bwMode="auto">
          <a:xfrm>
            <a:off x="4879975" y="5822950"/>
            <a:ext cx="881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FeH</a:t>
            </a:r>
            <a:r>
              <a:rPr lang="en-US" altLang="ru-RU" sz="16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15383" name="Прямоугольник 21"/>
          <p:cNvSpPr>
            <a:spLocks noChangeArrowheads="1"/>
          </p:cNvSpPr>
          <p:nvPr/>
        </p:nvSpPr>
        <p:spPr bwMode="auto">
          <a:xfrm>
            <a:off x="5672138" y="5822950"/>
            <a:ext cx="923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FF0000"/>
                </a:solidFill>
                <a:latin typeface="Arial" panose="020B0604020202020204" pitchFamily="34" charset="0"/>
              </a:rPr>
              <a:t>CoH</a:t>
            </a:r>
            <a:endParaRPr lang="ru-RU" altLang="ru-RU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5384" name="Прямоугольник 22"/>
          <p:cNvSpPr>
            <a:spLocks noChangeArrowheads="1"/>
          </p:cNvSpPr>
          <p:nvPr/>
        </p:nvSpPr>
        <p:spPr bwMode="auto">
          <a:xfrm>
            <a:off x="6478588" y="5819775"/>
            <a:ext cx="931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ru-RU" altLang="ru-RU" sz="1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5385" name="Прямоугольник 23"/>
          <p:cNvSpPr>
            <a:spLocks noChangeArrowheads="1"/>
          </p:cNvSpPr>
          <p:nvPr/>
        </p:nvSpPr>
        <p:spPr bwMode="auto">
          <a:xfrm>
            <a:off x="7313613" y="5819775"/>
            <a:ext cx="9953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CuH</a:t>
            </a:r>
            <a:endParaRPr lang="ru-RU" altLang="ru-RU" sz="2800" b="1" dirty="0">
              <a:latin typeface="Arial" panose="020B0604020202020204" pitchFamily="34" charset="0"/>
            </a:endParaRPr>
          </a:p>
        </p:txBody>
      </p:sp>
      <p:sp>
        <p:nvSpPr>
          <p:cNvPr id="15386" name="Прямоугольник 24"/>
          <p:cNvSpPr>
            <a:spLocks noChangeArrowheads="1"/>
          </p:cNvSpPr>
          <p:nvPr/>
        </p:nvSpPr>
        <p:spPr bwMode="auto">
          <a:xfrm>
            <a:off x="8039100" y="5819775"/>
            <a:ext cx="1082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en-US" alt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altLang="ru-RU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19FE8169-56A2-4C10-90B2-A054AEC66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4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5057775"/>
            <a:ext cx="90916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2360613" y="1204913"/>
            <a:ext cx="4227512" cy="479425"/>
          </a:xfrm>
        </p:spPr>
        <p:txBody>
          <a:bodyPr/>
          <a:lstStyle/>
          <a:p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</a:t>
            </a:r>
            <a:r>
              <a:rPr lang="ru-RU" alt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Гидрид никеля</a:t>
            </a:r>
            <a:endParaRPr lang="ru-RU" alt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769938" y="5129213"/>
            <a:ext cx="11525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Sc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7414" name="TextBox 6"/>
          <p:cNvSpPr txBox="1">
            <a:spLocks noChangeArrowheads="1"/>
          </p:cNvSpPr>
          <p:nvPr/>
        </p:nvSpPr>
        <p:spPr bwMode="auto">
          <a:xfrm>
            <a:off x="190500" y="5921375"/>
            <a:ext cx="4333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7415" name="TextBox 7"/>
          <p:cNvSpPr txBox="1">
            <a:spLocks noChangeArrowheads="1"/>
          </p:cNvSpPr>
          <p:nvPr/>
        </p:nvSpPr>
        <p:spPr bwMode="auto">
          <a:xfrm>
            <a:off x="2533650" y="5129213"/>
            <a:ext cx="10080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V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1538288" y="5129213"/>
            <a:ext cx="10080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Ti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7417" name="TextBox 9"/>
          <p:cNvSpPr txBox="1">
            <a:spLocks noChangeArrowheads="1"/>
          </p:cNvSpPr>
          <p:nvPr/>
        </p:nvSpPr>
        <p:spPr bwMode="auto">
          <a:xfrm>
            <a:off x="3219450" y="5129213"/>
            <a:ext cx="10080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Cr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7418" name="TextBox 10"/>
          <p:cNvSpPr txBox="1">
            <a:spLocks noChangeArrowheads="1"/>
          </p:cNvSpPr>
          <p:nvPr/>
        </p:nvSpPr>
        <p:spPr bwMode="auto">
          <a:xfrm>
            <a:off x="4057650" y="5213350"/>
            <a:ext cx="10334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000" b="1">
                <a:latin typeface="Arial" panose="020B0604020202020204" pitchFamily="34" charset="0"/>
              </a:rPr>
              <a:t>Mn</a:t>
            </a:r>
            <a:endParaRPr lang="ru-RU" altLang="ru-RU" sz="4000" b="1">
              <a:latin typeface="Arial" panose="020B0604020202020204" pitchFamily="34" charset="0"/>
            </a:endParaRPr>
          </a:p>
        </p:txBody>
      </p:sp>
      <p:sp>
        <p:nvSpPr>
          <p:cNvPr id="17419" name="TextBox 11"/>
          <p:cNvSpPr txBox="1">
            <a:spLocks noChangeArrowheads="1"/>
          </p:cNvSpPr>
          <p:nvPr/>
        </p:nvSpPr>
        <p:spPr bwMode="auto">
          <a:xfrm>
            <a:off x="4933950" y="5151438"/>
            <a:ext cx="10207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Fe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7420" name="TextBox 12"/>
          <p:cNvSpPr txBox="1">
            <a:spLocks noChangeArrowheads="1"/>
          </p:cNvSpPr>
          <p:nvPr/>
        </p:nvSpPr>
        <p:spPr bwMode="auto">
          <a:xfrm>
            <a:off x="5667375" y="5151438"/>
            <a:ext cx="10588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Co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7421" name="TextBox 14"/>
          <p:cNvSpPr txBox="1">
            <a:spLocks noChangeArrowheads="1"/>
          </p:cNvSpPr>
          <p:nvPr/>
        </p:nvSpPr>
        <p:spPr bwMode="auto">
          <a:xfrm>
            <a:off x="6565900" y="5113338"/>
            <a:ext cx="1117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solidFill>
                  <a:srgbClr val="FF0000"/>
                </a:solidFill>
                <a:latin typeface="Arial" panose="020B0604020202020204" pitchFamily="34" charset="0"/>
              </a:rPr>
              <a:t>Ni</a:t>
            </a:r>
            <a:endParaRPr lang="ru-RU" altLang="ru-RU" sz="4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7422" name="TextBox 15"/>
          <p:cNvSpPr txBox="1">
            <a:spLocks noChangeArrowheads="1"/>
          </p:cNvSpPr>
          <p:nvPr/>
        </p:nvSpPr>
        <p:spPr bwMode="auto">
          <a:xfrm>
            <a:off x="7323138" y="5129213"/>
            <a:ext cx="10937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Cu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7423" name="TextBox 16"/>
          <p:cNvSpPr txBox="1">
            <a:spLocks noChangeArrowheads="1"/>
          </p:cNvSpPr>
          <p:nvPr/>
        </p:nvSpPr>
        <p:spPr bwMode="auto">
          <a:xfrm>
            <a:off x="8116888" y="5129213"/>
            <a:ext cx="10429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Zn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7424" name="TextBox 17"/>
          <p:cNvSpPr txBox="1">
            <a:spLocks noChangeArrowheads="1"/>
          </p:cNvSpPr>
          <p:nvPr/>
        </p:nvSpPr>
        <p:spPr bwMode="auto">
          <a:xfrm>
            <a:off x="698500" y="6065838"/>
            <a:ext cx="1223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</a:rPr>
              <a:t>Sc</a:t>
            </a:r>
            <a:r>
              <a:rPr lang="ru-RU" altLang="ru-RU" sz="2800" b="1">
                <a:latin typeface="Arial" panose="020B0604020202020204" pitchFamily="34" charset="0"/>
              </a:rPr>
              <a:t>H</a:t>
            </a:r>
            <a:r>
              <a:rPr lang="en-US" altLang="ru-RU" sz="1800" b="1">
                <a:latin typeface="Arial" panose="020B0604020202020204" pitchFamily="34" charset="0"/>
              </a:rPr>
              <a:t>2</a:t>
            </a:r>
            <a:endParaRPr lang="ru-RU" altLang="ru-RU" sz="1800" b="1">
              <a:latin typeface="Arial" panose="020B0604020202020204" pitchFamily="34" charset="0"/>
            </a:endParaRPr>
          </a:p>
        </p:txBody>
      </p:sp>
      <p:sp>
        <p:nvSpPr>
          <p:cNvPr id="17425" name="TextBox 19"/>
          <p:cNvSpPr txBox="1">
            <a:spLocks noChangeArrowheads="1"/>
          </p:cNvSpPr>
          <p:nvPr/>
        </p:nvSpPr>
        <p:spPr bwMode="auto">
          <a:xfrm>
            <a:off x="1597025" y="6073775"/>
            <a:ext cx="100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TiH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2400" b="1">
              <a:latin typeface="Arial" panose="020B0604020202020204" pitchFamily="34" charset="0"/>
            </a:endParaRPr>
          </a:p>
        </p:txBody>
      </p:sp>
      <p:sp>
        <p:nvSpPr>
          <p:cNvPr id="17426" name="TextBox 20"/>
          <p:cNvSpPr txBox="1">
            <a:spLocks noChangeArrowheads="1"/>
          </p:cNvSpPr>
          <p:nvPr/>
        </p:nvSpPr>
        <p:spPr bwMode="auto">
          <a:xfrm>
            <a:off x="2570163" y="6049963"/>
            <a:ext cx="1008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</a:rPr>
              <a:t>V</a:t>
            </a:r>
            <a:r>
              <a:rPr lang="ru-RU" altLang="ru-RU" sz="2800" b="1">
                <a:latin typeface="Arial" panose="020B0604020202020204" pitchFamily="34" charset="0"/>
              </a:rPr>
              <a:t>Н</a:t>
            </a:r>
          </a:p>
        </p:txBody>
      </p:sp>
      <p:sp>
        <p:nvSpPr>
          <p:cNvPr id="17427" name="Прямоугольник 21"/>
          <p:cNvSpPr>
            <a:spLocks noChangeArrowheads="1"/>
          </p:cNvSpPr>
          <p:nvPr/>
        </p:nvSpPr>
        <p:spPr bwMode="auto">
          <a:xfrm>
            <a:off x="3219450" y="6064250"/>
            <a:ext cx="750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CrH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7428" name="Прямоугольник 22"/>
          <p:cNvSpPr>
            <a:spLocks noChangeArrowheads="1"/>
          </p:cNvSpPr>
          <p:nvPr/>
        </p:nvSpPr>
        <p:spPr bwMode="auto">
          <a:xfrm>
            <a:off x="4227513" y="5634038"/>
            <a:ext cx="584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7200" dirty="0"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17429" name="Прямоугольник 23"/>
          <p:cNvSpPr>
            <a:spLocks noChangeArrowheads="1"/>
          </p:cNvSpPr>
          <p:nvPr/>
        </p:nvSpPr>
        <p:spPr bwMode="auto">
          <a:xfrm>
            <a:off x="4875213" y="6069013"/>
            <a:ext cx="881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FeH</a:t>
            </a:r>
            <a:r>
              <a:rPr lang="en-US" altLang="ru-RU" sz="16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17430" name="Прямоугольник 21"/>
          <p:cNvSpPr>
            <a:spLocks noChangeArrowheads="1"/>
          </p:cNvSpPr>
          <p:nvPr/>
        </p:nvSpPr>
        <p:spPr bwMode="auto">
          <a:xfrm>
            <a:off x="5667375" y="6069013"/>
            <a:ext cx="923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latin typeface="Arial" panose="020B0604020202020204" pitchFamily="34" charset="0"/>
              </a:rPr>
              <a:t>CoH</a:t>
            </a:r>
            <a:endParaRPr lang="ru-RU" altLang="ru-RU" sz="2800" b="1" dirty="0">
              <a:latin typeface="Arial" panose="020B0604020202020204" pitchFamily="34" charset="0"/>
            </a:endParaRPr>
          </a:p>
        </p:txBody>
      </p:sp>
      <p:sp>
        <p:nvSpPr>
          <p:cNvPr id="17431" name="Прямоугольник 22"/>
          <p:cNvSpPr>
            <a:spLocks noChangeArrowheads="1"/>
          </p:cNvSpPr>
          <p:nvPr/>
        </p:nvSpPr>
        <p:spPr bwMode="auto">
          <a:xfrm>
            <a:off x="6473825" y="6065838"/>
            <a:ext cx="901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</a:t>
            </a:r>
            <a:r>
              <a:rPr lang="ru-RU" alt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1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7432" name="Прямоугольник 23"/>
          <p:cNvSpPr>
            <a:spLocks noChangeArrowheads="1"/>
          </p:cNvSpPr>
          <p:nvPr/>
        </p:nvSpPr>
        <p:spPr bwMode="auto">
          <a:xfrm>
            <a:off x="7308850" y="6065838"/>
            <a:ext cx="995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CuH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7433" name="Прямоугольник 24"/>
          <p:cNvSpPr>
            <a:spLocks noChangeArrowheads="1"/>
          </p:cNvSpPr>
          <p:nvPr/>
        </p:nvSpPr>
        <p:spPr bwMode="auto">
          <a:xfrm>
            <a:off x="8116094" y="6111082"/>
            <a:ext cx="1082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en-US" alt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altLang="ru-RU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34" name="Прямоугольник 1"/>
          <p:cNvSpPr>
            <a:spLocks noChangeArrowheads="1"/>
          </p:cNvSpPr>
          <p:nvPr/>
        </p:nvSpPr>
        <p:spPr bwMode="auto">
          <a:xfrm>
            <a:off x="-77788" y="2690813"/>
            <a:ext cx="91646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252525"/>
                </a:solidFill>
              </a:rPr>
              <a:t>Гидрид никеля</a:t>
            </a:r>
            <a:r>
              <a:rPr lang="ru-RU" altLang="ru-RU" sz="3200" dirty="0">
                <a:solidFill>
                  <a:srgbClr val="252525"/>
                </a:solidFill>
              </a:rPr>
              <a:t> — чёрные кристаллы, реагирует с водой.</a:t>
            </a:r>
            <a:endParaRPr lang="ru-RU" altLang="ru-RU" sz="3200" dirty="0"/>
          </a:p>
        </p:txBody>
      </p:sp>
      <p:pic>
        <p:nvPicPr>
          <p:cNvPr id="17435" name="Picture 6" descr="http://dic.academic.ru/pictures/wiki/files/77/Magnesium-hydride-unit-cell-3D-ball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165100"/>
            <a:ext cx="22987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6" name="Picture 8" descr="https://upload.wikimedia.org/wikipedia/commons/9/9c/Titanium_hydride_TiH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355600"/>
            <a:ext cx="1630362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DDAE20F5-D25C-42CC-9752-2FEC31F245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4814888"/>
            <a:ext cx="90916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1547813" y="0"/>
            <a:ext cx="6284912" cy="1714500"/>
          </a:xfrm>
        </p:spPr>
        <p:txBody>
          <a:bodyPr/>
          <a:lstStyle/>
          <a:p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4000" b="1" dirty="0">
                <a:solidFill>
                  <a:srgbClr val="FF0000"/>
                </a:solidFill>
              </a:rPr>
              <a:t>Cu</a:t>
            </a:r>
            <a:r>
              <a:rPr lang="ru-RU" altLang="ru-RU" sz="4000" b="1" dirty="0">
                <a:solidFill>
                  <a:srgbClr val="FF0000"/>
                </a:solidFill>
              </a:rPr>
              <a:t>Н</a:t>
            </a:r>
            <a:r>
              <a:rPr lang="ru-RU" altLang="ru-RU" sz="4000" baseline="-25000" dirty="0"/>
              <a:t> </a:t>
            </a:r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Гидрид меди</a:t>
            </a:r>
            <a:endParaRPr lang="ru-RU" alt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59" name="Прямоугольник 5"/>
          <p:cNvSpPr>
            <a:spLocks noChangeArrowheads="1"/>
          </p:cNvSpPr>
          <p:nvPr/>
        </p:nvSpPr>
        <p:spPr bwMode="auto">
          <a:xfrm>
            <a:off x="0" y="2955925"/>
            <a:ext cx="9118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Arial" panose="020B0604020202020204" pitchFamily="34" charset="0"/>
              </a:rPr>
              <a:t>Коричневые кристаллы. Легко окисляются на воздухе.  </a:t>
            </a:r>
          </a:p>
        </p:txBody>
      </p:sp>
      <p:sp>
        <p:nvSpPr>
          <p:cNvPr id="19462" name="TextBox 5"/>
          <p:cNvSpPr txBox="1">
            <a:spLocks noChangeArrowheads="1"/>
          </p:cNvSpPr>
          <p:nvPr/>
        </p:nvSpPr>
        <p:spPr bwMode="auto">
          <a:xfrm>
            <a:off x="771525" y="4886325"/>
            <a:ext cx="1152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Sc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9463" name="TextBox 6"/>
          <p:cNvSpPr txBox="1">
            <a:spLocks noChangeArrowheads="1"/>
          </p:cNvSpPr>
          <p:nvPr/>
        </p:nvSpPr>
        <p:spPr bwMode="auto">
          <a:xfrm>
            <a:off x="192088" y="5678488"/>
            <a:ext cx="4333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9464" name="TextBox 7"/>
          <p:cNvSpPr txBox="1">
            <a:spLocks noChangeArrowheads="1"/>
          </p:cNvSpPr>
          <p:nvPr/>
        </p:nvSpPr>
        <p:spPr bwMode="auto">
          <a:xfrm>
            <a:off x="2535238" y="4886325"/>
            <a:ext cx="1008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V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9465" name="TextBox 8"/>
          <p:cNvSpPr txBox="1">
            <a:spLocks noChangeArrowheads="1"/>
          </p:cNvSpPr>
          <p:nvPr/>
        </p:nvSpPr>
        <p:spPr bwMode="auto">
          <a:xfrm>
            <a:off x="1539875" y="4886325"/>
            <a:ext cx="10080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Ti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9466" name="TextBox 9"/>
          <p:cNvSpPr txBox="1">
            <a:spLocks noChangeArrowheads="1"/>
          </p:cNvSpPr>
          <p:nvPr/>
        </p:nvSpPr>
        <p:spPr bwMode="auto">
          <a:xfrm>
            <a:off x="3221038" y="4886325"/>
            <a:ext cx="1008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Cr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9467" name="TextBox 10"/>
          <p:cNvSpPr txBox="1">
            <a:spLocks noChangeArrowheads="1"/>
          </p:cNvSpPr>
          <p:nvPr/>
        </p:nvSpPr>
        <p:spPr bwMode="auto">
          <a:xfrm>
            <a:off x="4059238" y="4970463"/>
            <a:ext cx="10334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000" b="1">
                <a:latin typeface="Arial" panose="020B0604020202020204" pitchFamily="34" charset="0"/>
              </a:rPr>
              <a:t>Mn</a:t>
            </a:r>
            <a:endParaRPr lang="ru-RU" altLang="ru-RU" sz="4000" b="1">
              <a:latin typeface="Arial" panose="020B0604020202020204" pitchFamily="34" charset="0"/>
            </a:endParaRPr>
          </a:p>
        </p:txBody>
      </p:sp>
      <p:sp>
        <p:nvSpPr>
          <p:cNvPr id="19468" name="TextBox 11"/>
          <p:cNvSpPr txBox="1">
            <a:spLocks noChangeArrowheads="1"/>
          </p:cNvSpPr>
          <p:nvPr/>
        </p:nvSpPr>
        <p:spPr bwMode="auto">
          <a:xfrm>
            <a:off x="4935538" y="4908550"/>
            <a:ext cx="10207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Fe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9469" name="TextBox 12"/>
          <p:cNvSpPr txBox="1">
            <a:spLocks noChangeArrowheads="1"/>
          </p:cNvSpPr>
          <p:nvPr/>
        </p:nvSpPr>
        <p:spPr bwMode="auto">
          <a:xfrm>
            <a:off x="5668963" y="4908550"/>
            <a:ext cx="10588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Co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9470" name="TextBox 14"/>
          <p:cNvSpPr txBox="1">
            <a:spLocks noChangeArrowheads="1"/>
          </p:cNvSpPr>
          <p:nvPr/>
        </p:nvSpPr>
        <p:spPr bwMode="auto">
          <a:xfrm>
            <a:off x="6567488" y="4870450"/>
            <a:ext cx="1117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Ni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9471" name="TextBox 15"/>
          <p:cNvSpPr txBox="1">
            <a:spLocks noChangeArrowheads="1"/>
          </p:cNvSpPr>
          <p:nvPr/>
        </p:nvSpPr>
        <p:spPr bwMode="auto">
          <a:xfrm>
            <a:off x="7324725" y="4886325"/>
            <a:ext cx="10937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solidFill>
                  <a:srgbClr val="FF0000"/>
                </a:solidFill>
                <a:latin typeface="Arial" panose="020B0604020202020204" pitchFamily="34" charset="0"/>
              </a:rPr>
              <a:t>Cu</a:t>
            </a:r>
            <a:endParaRPr lang="ru-RU" altLang="ru-RU" sz="4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9472" name="TextBox 16"/>
          <p:cNvSpPr txBox="1">
            <a:spLocks noChangeArrowheads="1"/>
          </p:cNvSpPr>
          <p:nvPr/>
        </p:nvSpPr>
        <p:spPr bwMode="auto">
          <a:xfrm>
            <a:off x="8118475" y="4886325"/>
            <a:ext cx="10429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Zn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9473" name="TextBox 17"/>
          <p:cNvSpPr txBox="1">
            <a:spLocks noChangeArrowheads="1"/>
          </p:cNvSpPr>
          <p:nvPr/>
        </p:nvSpPr>
        <p:spPr bwMode="auto">
          <a:xfrm>
            <a:off x="700088" y="5822950"/>
            <a:ext cx="12239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</a:rPr>
              <a:t>Sc</a:t>
            </a:r>
            <a:r>
              <a:rPr lang="ru-RU" altLang="ru-RU" sz="2800" b="1">
                <a:latin typeface="Arial" panose="020B0604020202020204" pitchFamily="34" charset="0"/>
              </a:rPr>
              <a:t>H</a:t>
            </a:r>
            <a:r>
              <a:rPr lang="en-US" altLang="ru-RU" sz="1800" b="1">
                <a:latin typeface="Arial" panose="020B0604020202020204" pitchFamily="34" charset="0"/>
              </a:rPr>
              <a:t>2</a:t>
            </a:r>
            <a:endParaRPr lang="ru-RU" altLang="ru-RU" sz="1800" b="1">
              <a:latin typeface="Arial" panose="020B0604020202020204" pitchFamily="34" charset="0"/>
            </a:endParaRPr>
          </a:p>
        </p:txBody>
      </p:sp>
      <p:sp>
        <p:nvSpPr>
          <p:cNvPr id="19474" name="TextBox 19"/>
          <p:cNvSpPr txBox="1">
            <a:spLocks noChangeArrowheads="1"/>
          </p:cNvSpPr>
          <p:nvPr/>
        </p:nvSpPr>
        <p:spPr bwMode="auto">
          <a:xfrm>
            <a:off x="1598613" y="5830888"/>
            <a:ext cx="1008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TiH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2400" b="1">
              <a:latin typeface="Arial" panose="020B0604020202020204" pitchFamily="34" charset="0"/>
            </a:endParaRPr>
          </a:p>
        </p:txBody>
      </p:sp>
      <p:sp>
        <p:nvSpPr>
          <p:cNvPr id="19475" name="TextBox 20"/>
          <p:cNvSpPr txBox="1">
            <a:spLocks noChangeArrowheads="1"/>
          </p:cNvSpPr>
          <p:nvPr/>
        </p:nvSpPr>
        <p:spPr bwMode="auto">
          <a:xfrm>
            <a:off x="2571750" y="5807075"/>
            <a:ext cx="1008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</a:rPr>
              <a:t>V</a:t>
            </a:r>
            <a:r>
              <a:rPr lang="ru-RU" altLang="ru-RU" sz="2800" b="1">
                <a:latin typeface="Arial" panose="020B0604020202020204" pitchFamily="34" charset="0"/>
              </a:rPr>
              <a:t>Н</a:t>
            </a:r>
          </a:p>
        </p:txBody>
      </p:sp>
      <p:sp>
        <p:nvSpPr>
          <p:cNvPr id="19476" name="Прямоугольник 21"/>
          <p:cNvSpPr>
            <a:spLocks noChangeArrowheads="1"/>
          </p:cNvSpPr>
          <p:nvPr/>
        </p:nvSpPr>
        <p:spPr bwMode="auto">
          <a:xfrm>
            <a:off x="3221038" y="5821363"/>
            <a:ext cx="750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CrH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9477" name="Прямоугольник 22"/>
          <p:cNvSpPr>
            <a:spLocks noChangeArrowheads="1"/>
          </p:cNvSpPr>
          <p:nvPr/>
        </p:nvSpPr>
        <p:spPr bwMode="auto">
          <a:xfrm>
            <a:off x="4229100" y="5391150"/>
            <a:ext cx="584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7200"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19478" name="Прямоугольник 23"/>
          <p:cNvSpPr>
            <a:spLocks noChangeArrowheads="1"/>
          </p:cNvSpPr>
          <p:nvPr/>
        </p:nvSpPr>
        <p:spPr bwMode="auto">
          <a:xfrm>
            <a:off x="4876800" y="5826125"/>
            <a:ext cx="881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FeH</a:t>
            </a:r>
            <a:r>
              <a:rPr lang="en-US" altLang="ru-RU" sz="16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19479" name="Прямоугольник 21"/>
          <p:cNvSpPr>
            <a:spLocks noChangeArrowheads="1"/>
          </p:cNvSpPr>
          <p:nvPr/>
        </p:nvSpPr>
        <p:spPr bwMode="auto">
          <a:xfrm>
            <a:off x="5668963" y="5826125"/>
            <a:ext cx="923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latin typeface="Arial" panose="020B0604020202020204" pitchFamily="34" charset="0"/>
              </a:rPr>
              <a:t>CoH</a:t>
            </a:r>
            <a:endParaRPr lang="ru-RU" altLang="ru-RU" sz="2800" b="1" dirty="0">
              <a:latin typeface="Arial" panose="020B0604020202020204" pitchFamily="34" charset="0"/>
            </a:endParaRPr>
          </a:p>
        </p:txBody>
      </p:sp>
      <p:sp>
        <p:nvSpPr>
          <p:cNvPr id="19480" name="Прямоугольник 22"/>
          <p:cNvSpPr>
            <a:spLocks noChangeArrowheads="1"/>
          </p:cNvSpPr>
          <p:nvPr/>
        </p:nvSpPr>
        <p:spPr bwMode="auto">
          <a:xfrm>
            <a:off x="6475413" y="5822950"/>
            <a:ext cx="931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ru-RU" altLang="ru-RU" sz="1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9481" name="Прямоугольник 23"/>
          <p:cNvSpPr>
            <a:spLocks noChangeArrowheads="1"/>
          </p:cNvSpPr>
          <p:nvPr/>
        </p:nvSpPr>
        <p:spPr bwMode="auto">
          <a:xfrm>
            <a:off x="7310438" y="5822950"/>
            <a:ext cx="9953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CuH</a:t>
            </a:r>
            <a:endParaRPr lang="ru-RU" altLang="ru-RU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9482" name="Прямоугольник 24"/>
          <p:cNvSpPr>
            <a:spLocks noChangeArrowheads="1"/>
          </p:cNvSpPr>
          <p:nvPr/>
        </p:nvSpPr>
        <p:spPr bwMode="auto">
          <a:xfrm>
            <a:off x="8035925" y="5822950"/>
            <a:ext cx="1082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en-US" alt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altLang="ru-RU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83" name="Picture 6" descr="Cu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479425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4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339725"/>
            <a:ext cx="194310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6084F7C1-EC8D-4091-8917-29D41D6B1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4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4811713"/>
            <a:ext cx="90916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2559050" y="641350"/>
            <a:ext cx="4137025" cy="1714500"/>
          </a:xfrm>
        </p:spPr>
        <p:txBody>
          <a:bodyPr/>
          <a:lstStyle/>
          <a:p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4000" b="1" dirty="0">
                <a:solidFill>
                  <a:srgbClr val="FF0000"/>
                </a:solidFill>
              </a:rPr>
              <a:t>Zn</a:t>
            </a:r>
            <a:r>
              <a:rPr lang="ru-RU" altLang="ru-RU" sz="4000" b="1" dirty="0">
                <a:solidFill>
                  <a:srgbClr val="FF0000"/>
                </a:solidFill>
              </a:rPr>
              <a:t>Н</a:t>
            </a:r>
            <a:r>
              <a:rPr lang="en-US" altLang="ru-RU" sz="4000" b="1" baseline="-25000" dirty="0">
                <a:solidFill>
                  <a:srgbClr val="FF0000"/>
                </a:solidFill>
              </a:rPr>
              <a:t>2</a:t>
            </a:r>
            <a:r>
              <a:rPr lang="ru-RU" altLang="ru-RU" sz="4000" baseline="-25000" dirty="0"/>
              <a:t> </a:t>
            </a:r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Гидрид цинка</a:t>
            </a:r>
            <a:endParaRPr lang="ru-RU" alt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7" name="Прямоугольник 5"/>
          <p:cNvSpPr>
            <a:spLocks noChangeArrowheads="1"/>
          </p:cNvSpPr>
          <p:nvPr/>
        </p:nvSpPr>
        <p:spPr bwMode="auto">
          <a:xfrm>
            <a:off x="19050" y="2687638"/>
            <a:ext cx="9144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Arial" panose="020B0604020202020204" pitchFamily="34" charset="0"/>
              </a:rPr>
              <a:t>Нелетучее белое твёрдое вещество, которое разлагается при нагревании до 80</a:t>
            </a:r>
            <a:r>
              <a:rPr lang="ru-RU" altLang="ru-RU" baseline="30000">
                <a:latin typeface="Arial" panose="020B0604020202020204" pitchFamily="34" charset="0"/>
              </a:rPr>
              <a:t>о</a:t>
            </a:r>
            <a:r>
              <a:rPr lang="ru-RU" altLang="ru-RU">
                <a:latin typeface="Arial" panose="020B0604020202020204" pitchFamily="34" charset="0"/>
              </a:rPr>
              <a:t>С.</a:t>
            </a:r>
          </a:p>
        </p:txBody>
      </p:sp>
      <p:sp>
        <p:nvSpPr>
          <p:cNvPr id="21510" name="TextBox 5"/>
          <p:cNvSpPr txBox="1">
            <a:spLocks noChangeArrowheads="1"/>
          </p:cNvSpPr>
          <p:nvPr/>
        </p:nvSpPr>
        <p:spPr bwMode="auto">
          <a:xfrm>
            <a:off x="787400" y="4883150"/>
            <a:ext cx="1152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Sc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21511" name="TextBox 6"/>
          <p:cNvSpPr txBox="1">
            <a:spLocks noChangeArrowheads="1"/>
          </p:cNvSpPr>
          <p:nvPr/>
        </p:nvSpPr>
        <p:spPr bwMode="auto">
          <a:xfrm>
            <a:off x="207963" y="5675313"/>
            <a:ext cx="4333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21512" name="TextBox 7"/>
          <p:cNvSpPr txBox="1">
            <a:spLocks noChangeArrowheads="1"/>
          </p:cNvSpPr>
          <p:nvPr/>
        </p:nvSpPr>
        <p:spPr bwMode="auto">
          <a:xfrm>
            <a:off x="2551113" y="4883150"/>
            <a:ext cx="1008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V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21513" name="TextBox 8"/>
          <p:cNvSpPr txBox="1">
            <a:spLocks noChangeArrowheads="1"/>
          </p:cNvSpPr>
          <p:nvPr/>
        </p:nvSpPr>
        <p:spPr bwMode="auto">
          <a:xfrm>
            <a:off x="1555750" y="4883150"/>
            <a:ext cx="10080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Ti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21514" name="TextBox 9"/>
          <p:cNvSpPr txBox="1">
            <a:spLocks noChangeArrowheads="1"/>
          </p:cNvSpPr>
          <p:nvPr/>
        </p:nvSpPr>
        <p:spPr bwMode="auto">
          <a:xfrm>
            <a:off x="3236913" y="4883150"/>
            <a:ext cx="1008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Cr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21515" name="TextBox 10"/>
          <p:cNvSpPr txBox="1">
            <a:spLocks noChangeArrowheads="1"/>
          </p:cNvSpPr>
          <p:nvPr/>
        </p:nvSpPr>
        <p:spPr bwMode="auto">
          <a:xfrm>
            <a:off x="4075113" y="4967288"/>
            <a:ext cx="10334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000" b="1">
                <a:latin typeface="Arial" panose="020B0604020202020204" pitchFamily="34" charset="0"/>
              </a:rPr>
              <a:t>Mn</a:t>
            </a:r>
            <a:endParaRPr lang="ru-RU" altLang="ru-RU" sz="4000" b="1">
              <a:latin typeface="Arial" panose="020B0604020202020204" pitchFamily="34" charset="0"/>
            </a:endParaRPr>
          </a:p>
        </p:txBody>
      </p:sp>
      <p:sp>
        <p:nvSpPr>
          <p:cNvPr id="21516" name="TextBox 11"/>
          <p:cNvSpPr txBox="1">
            <a:spLocks noChangeArrowheads="1"/>
          </p:cNvSpPr>
          <p:nvPr/>
        </p:nvSpPr>
        <p:spPr bwMode="auto">
          <a:xfrm>
            <a:off x="4951413" y="4905375"/>
            <a:ext cx="10207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Fe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21517" name="TextBox 12"/>
          <p:cNvSpPr txBox="1">
            <a:spLocks noChangeArrowheads="1"/>
          </p:cNvSpPr>
          <p:nvPr/>
        </p:nvSpPr>
        <p:spPr bwMode="auto">
          <a:xfrm>
            <a:off x="5684838" y="4905375"/>
            <a:ext cx="10588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Co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21518" name="TextBox 14"/>
          <p:cNvSpPr txBox="1">
            <a:spLocks noChangeArrowheads="1"/>
          </p:cNvSpPr>
          <p:nvPr/>
        </p:nvSpPr>
        <p:spPr bwMode="auto">
          <a:xfrm>
            <a:off x="6583363" y="4867275"/>
            <a:ext cx="1117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Ni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21519" name="TextBox 15"/>
          <p:cNvSpPr txBox="1">
            <a:spLocks noChangeArrowheads="1"/>
          </p:cNvSpPr>
          <p:nvPr/>
        </p:nvSpPr>
        <p:spPr bwMode="auto">
          <a:xfrm>
            <a:off x="7340600" y="4883150"/>
            <a:ext cx="10937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Cu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21520" name="TextBox 16"/>
          <p:cNvSpPr txBox="1">
            <a:spLocks noChangeArrowheads="1"/>
          </p:cNvSpPr>
          <p:nvPr/>
        </p:nvSpPr>
        <p:spPr bwMode="auto">
          <a:xfrm>
            <a:off x="8134350" y="4883150"/>
            <a:ext cx="10429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solidFill>
                  <a:srgbClr val="FF0000"/>
                </a:solidFill>
                <a:latin typeface="Arial" panose="020B0604020202020204" pitchFamily="34" charset="0"/>
              </a:rPr>
              <a:t>Zn</a:t>
            </a:r>
            <a:endParaRPr lang="ru-RU" altLang="ru-RU" sz="4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1521" name="TextBox 17"/>
          <p:cNvSpPr txBox="1">
            <a:spLocks noChangeArrowheads="1"/>
          </p:cNvSpPr>
          <p:nvPr/>
        </p:nvSpPr>
        <p:spPr bwMode="auto">
          <a:xfrm>
            <a:off x="715963" y="5819775"/>
            <a:ext cx="12239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</a:rPr>
              <a:t>Sc</a:t>
            </a:r>
            <a:r>
              <a:rPr lang="ru-RU" altLang="ru-RU" sz="2800" b="1">
                <a:latin typeface="Arial" panose="020B0604020202020204" pitchFamily="34" charset="0"/>
              </a:rPr>
              <a:t>H</a:t>
            </a:r>
            <a:r>
              <a:rPr lang="en-US" altLang="ru-RU" sz="1800" b="1">
                <a:latin typeface="Arial" panose="020B0604020202020204" pitchFamily="34" charset="0"/>
              </a:rPr>
              <a:t>2</a:t>
            </a:r>
            <a:endParaRPr lang="ru-RU" altLang="ru-RU" sz="1800" b="1">
              <a:latin typeface="Arial" panose="020B0604020202020204" pitchFamily="34" charset="0"/>
            </a:endParaRPr>
          </a:p>
        </p:txBody>
      </p:sp>
      <p:sp>
        <p:nvSpPr>
          <p:cNvPr id="21522" name="TextBox 19"/>
          <p:cNvSpPr txBox="1">
            <a:spLocks noChangeArrowheads="1"/>
          </p:cNvSpPr>
          <p:nvPr/>
        </p:nvSpPr>
        <p:spPr bwMode="auto">
          <a:xfrm>
            <a:off x="1614488" y="5827713"/>
            <a:ext cx="1008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TiH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2400" b="1">
              <a:latin typeface="Arial" panose="020B0604020202020204" pitchFamily="34" charset="0"/>
            </a:endParaRPr>
          </a:p>
        </p:txBody>
      </p:sp>
      <p:sp>
        <p:nvSpPr>
          <p:cNvPr id="21523" name="TextBox 20"/>
          <p:cNvSpPr txBox="1">
            <a:spLocks noChangeArrowheads="1"/>
          </p:cNvSpPr>
          <p:nvPr/>
        </p:nvSpPr>
        <p:spPr bwMode="auto">
          <a:xfrm>
            <a:off x="2587625" y="5803900"/>
            <a:ext cx="1008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</a:rPr>
              <a:t>V</a:t>
            </a:r>
            <a:r>
              <a:rPr lang="ru-RU" altLang="ru-RU" sz="2800" b="1">
                <a:latin typeface="Arial" panose="020B0604020202020204" pitchFamily="34" charset="0"/>
              </a:rPr>
              <a:t>Н</a:t>
            </a:r>
          </a:p>
        </p:txBody>
      </p:sp>
      <p:sp>
        <p:nvSpPr>
          <p:cNvPr id="21524" name="Прямоугольник 21"/>
          <p:cNvSpPr>
            <a:spLocks noChangeArrowheads="1"/>
          </p:cNvSpPr>
          <p:nvPr/>
        </p:nvSpPr>
        <p:spPr bwMode="auto">
          <a:xfrm>
            <a:off x="3236913" y="5818188"/>
            <a:ext cx="750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CrH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1525" name="Прямоугольник 22"/>
          <p:cNvSpPr>
            <a:spLocks noChangeArrowheads="1"/>
          </p:cNvSpPr>
          <p:nvPr/>
        </p:nvSpPr>
        <p:spPr bwMode="auto">
          <a:xfrm>
            <a:off x="4244975" y="5387975"/>
            <a:ext cx="584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7200"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21526" name="Прямоугольник 23"/>
          <p:cNvSpPr>
            <a:spLocks noChangeArrowheads="1"/>
          </p:cNvSpPr>
          <p:nvPr/>
        </p:nvSpPr>
        <p:spPr bwMode="auto">
          <a:xfrm>
            <a:off x="4892675" y="5822950"/>
            <a:ext cx="881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FeH</a:t>
            </a:r>
            <a:r>
              <a:rPr lang="en-US" altLang="ru-RU" sz="16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21527" name="Прямоугольник 21"/>
          <p:cNvSpPr>
            <a:spLocks noChangeArrowheads="1"/>
          </p:cNvSpPr>
          <p:nvPr/>
        </p:nvSpPr>
        <p:spPr bwMode="auto">
          <a:xfrm>
            <a:off x="5684838" y="5822950"/>
            <a:ext cx="923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latin typeface="Arial" panose="020B0604020202020204" pitchFamily="34" charset="0"/>
              </a:rPr>
              <a:t>CoH</a:t>
            </a:r>
            <a:endParaRPr lang="ru-RU" altLang="ru-RU" sz="2800" b="1" dirty="0">
              <a:latin typeface="Arial" panose="020B0604020202020204" pitchFamily="34" charset="0"/>
            </a:endParaRPr>
          </a:p>
        </p:txBody>
      </p:sp>
      <p:sp>
        <p:nvSpPr>
          <p:cNvPr id="21528" name="Прямоугольник 22"/>
          <p:cNvSpPr>
            <a:spLocks noChangeArrowheads="1"/>
          </p:cNvSpPr>
          <p:nvPr/>
        </p:nvSpPr>
        <p:spPr bwMode="auto">
          <a:xfrm>
            <a:off x="6491288" y="5819775"/>
            <a:ext cx="931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ru-RU" altLang="ru-RU" sz="1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21529" name="Прямоугольник 23"/>
          <p:cNvSpPr>
            <a:spLocks noChangeArrowheads="1"/>
          </p:cNvSpPr>
          <p:nvPr/>
        </p:nvSpPr>
        <p:spPr bwMode="auto">
          <a:xfrm>
            <a:off x="7326313" y="5819775"/>
            <a:ext cx="9953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CuH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21530" name="Прямоугольник 24"/>
          <p:cNvSpPr>
            <a:spLocks noChangeArrowheads="1"/>
          </p:cNvSpPr>
          <p:nvPr/>
        </p:nvSpPr>
        <p:spPr bwMode="auto">
          <a:xfrm>
            <a:off x="8051800" y="5819775"/>
            <a:ext cx="1082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en-US" altLang="ru-RU" sz="28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altLang="ru-RU" sz="28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31" name="Picture 6" descr="http://chemicalgoods.ru/media/k2/items/cache/9e7fc301c24011e6d40ec6dd798bf290_X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3" y="487363"/>
            <a:ext cx="19399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2" name="Picture 8" descr="http://dic.academic.ru/pictures/wiki/files/77/Magnesium-hydride-unit-cell-3D-ball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465138"/>
            <a:ext cx="244475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645735AA-9BE1-43A4-B0DC-1A5CCAE58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4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4425"/>
            <a:ext cx="90916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Гидрид лития: химическая формул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425450"/>
            <a:ext cx="2109787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30188" y="0"/>
            <a:ext cx="8229600" cy="17145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br>
              <a:rPr lang="en-US" sz="4000" b="1" dirty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</a:br>
            <a:r>
              <a:rPr lang="en-US" sz="4000" b="1" dirty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LiH</a:t>
            </a:r>
            <a:endParaRPr lang="ru-RU" sz="4000" b="1" dirty="0">
              <a:solidFill>
                <a:srgbClr val="FF0000"/>
              </a:solidFill>
              <a:latin typeface="Arial" charset="0"/>
              <a:ea typeface="+mj-ea"/>
              <a:cs typeface="Arial" charset="0"/>
            </a:endParaRPr>
          </a:p>
          <a:p>
            <a:pPr algn="ctr">
              <a:defRPr/>
            </a:pPr>
            <a:r>
              <a:rPr lang="ru-RU" sz="4000" b="1" dirty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Гидрид лития</a:t>
            </a:r>
            <a:endParaRPr lang="ru-RU" sz="4000" b="1" dirty="0"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6148" name="Прямоугольник 3"/>
          <p:cNvSpPr>
            <a:spLocks noChangeArrowheads="1"/>
          </p:cNvSpPr>
          <p:nvPr/>
        </p:nvSpPr>
        <p:spPr bwMode="auto">
          <a:xfrm>
            <a:off x="147638" y="2414588"/>
            <a:ext cx="90233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Arial" panose="020B0604020202020204" pitchFamily="34" charset="0"/>
              </a:rPr>
              <a:t>Белый, лёгкий порошок. Под действием рентгеновского и ультрафиолетового облучения окрашивается в голубой цвет.</a:t>
            </a:r>
          </a:p>
        </p:txBody>
      </p:sp>
      <p:pic>
        <p:nvPicPr>
          <p:cNvPr id="6149" name="Picture 4" descr="Файл:LiHcrac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3" y="3884590"/>
            <a:ext cx="1282700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 descr="Картинка 222 из 25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288925"/>
            <a:ext cx="2663825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971550" y="5056188"/>
            <a:ext cx="431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6154" name="TextBox 6"/>
          <p:cNvSpPr txBox="1">
            <a:spLocks noChangeArrowheads="1"/>
          </p:cNvSpPr>
          <p:nvPr/>
        </p:nvSpPr>
        <p:spPr bwMode="auto">
          <a:xfrm>
            <a:off x="212725" y="5848350"/>
            <a:ext cx="4333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6155" name="TextBox 7"/>
          <p:cNvSpPr txBox="1">
            <a:spLocks noChangeArrowheads="1"/>
          </p:cNvSpPr>
          <p:nvPr/>
        </p:nvSpPr>
        <p:spPr bwMode="auto">
          <a:xfrm>
            <a:off x="2555875" y="5056188"/>
            <a:ext cx="10080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solidFill>
                  <a:srgbClr val="FF0000"/>
                </a:solidFill>
                <a:latin typeface="Arial" panose="020B0604020202020204" pitchFamily="34" charset="0"/>
              </a:rPr>
              <a:t>Li</a:t>
            </a:r>
            <a:endParaRPr lang="ru-RU" altLang="ru-RU" sz="4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156" name="TextBox 8"/>
          <p:cNvSpPr txBox="1">
            <a:spLocks noChangeArrowheads="1"/>
          </p:cNvSpPr>
          <p:nvPr/>
        </p:nvSpPr>
        <p:spPr bwMode="auto">
          <a:xfrm>
            <a:off x="1619250" y="5056188"/>
            <a:ext cx="10080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He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6157" name="TextBox 9"/>
          <p:cNvSpPr txBox="1">
            <a:spLocks noChangeArrowheads="1"/>
          </p:cNvSpPr>
          <p:nvPr/>
        </p:nvSpPr>
        <p:spPr bwMode="auto">
          <a:xfrm>
            <a:off x="3241675" y="5056188"/>
            <a:ext cx="10080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Be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6158" name="TextBox 10"/>
          <p:cNvSpPr txBox="1">
            <a:spLocks noChangeArrowheads="1"/>
          </p:cNvSpPr>
          <p:nvPr/>
        </p:nvSpPr>
        <p:spPr bwMode="auto">
          <a:xfrm>
            <a:off x="4224338" y="5056188"/>
            <a:ext cx="6969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B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6159" name="TextBox 11"/>
          <p:cNvSpPr txBox="1">
            <a:spLocks noChangeArrowheads="1"/>
          </p:cNvSpPr>
          <p:nvPr/>
        </p:nvSpPr>
        <p:spPr bwMode="auto">
          <a:xfrm>
            <a:off x="5027613" y="5056188"/>
            <a:ext cx="7191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6160" name="TextBox 12"/>
          <p:cNvSpPr txBox="1">
            <a:spLocks noChangeArrowheads="1"/>
          </p:cNvSpPr>
          <p:nvPr/>
        </p:nvSpPr>
        <p:spPr bwMode="auto">
          <a:xfrm>
            <a:off x="5781675" y="5078413"/>
            <a:ext cx="7191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N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6161" name="TextBox 14"/>
          <p:cNvSpPr txBox="1">
            <a:spLocks noChangeArrowheads="1"/>
          </p:cNvSpPr>
          <p:nvPr/>
        </p:nvSpPr>
        <p:spPr bwMode="auto">
          <a:xfrm>
            <a:off x="6588125" y="5040313"/>
            <a:ext cx="7207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O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6162" name="TextBox 15"/>
          <p:cNvSpPr txBox="1">
            <a:spLocks noChangeArrowheads="1"/>
          </p:cNvSpPr>
          <p:nvPr/>
        </p:nvSpPr>
        <p:spPr bwMode="auto">
          <a:xfrm>
            <a:off x="7546975" y="5056188"/>
            <a:ext cx="7207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F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6163" name="TextBox 16"/>
          <p:cNvSpPr txBox="1">
            <a:spLocks noChangeArrowheads="1"/>
          </p:cNvSpPr>
          <p:nvPr/>
        </p:nvSpPr>
        <p:spPr bwMode="auto">
          <a:xfrm>
            <a:off x="8139113" y="5056188"/>
            <a:ext cx="10429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Ne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6164" name="TextBox 17"/>
          <p:cNvSpPr txBox="1">
            <a:spLocks noChangeArrowheads="1"/>
          </p:cNvSpPr>
          <p:nvPr/>
        </p:nvSpPr>
        <p:spPr bwMode="auto">
          <a:xfrm>
            <a:off x="947738" y="6007100"/>
            <a:ext cx="8651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</a:rPr>
              <a:t>H</a:t>
            </a:r>
            <a:r>
              <a:rPr lang="en-US" altLang="ru-RU" sz="1800" b="1">
                <a:latin typeface="Arial" panose="020B0604020202020204" pitchFamily="34" charset="0"/>
              </a:rPr>
              <a:t>2</a:t>
            </a:r>
            <a:endParaRPr lang="ru-RU" altLang="ru-RU" sz="1800" b="1">
              <a:latin typeface="Arial" panose="020B0604020202020204" pitchFamily="34" charset="0"/>
            </a:endParaRPr>
          </a:p>
        </p:txBody>
      </p:sp>
      <p:sp>
        <p:nvSpPr>
          <p:cNvPr id="6165" name="TextBox 19"/>
          <p:cNvSpPr txBox="1">
            <a:spLocks noChangeArrowheads="1"/>
          </p:cNvSpPr>
          <p:nvPr/>
        </p:nvSpPr>
        <p:spPr bwMode="auto">
          <a:xfrm>
            <a:off x="1619250" y="6000750"/>
            <a:ext cx="1008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latin typeface="Arial" panose="020B0604020202020204" pitchFamily="34" charset="0"/>
              </a:rPr>
              <a:t>HeH</a:t>
            </a:r>
            <a:endParaRPr lang="ru-RU" altLang="ru-RU" sz="2400" b="1" dirty="0">
              <a:latin typeface="Arial" panose="020B0604020202020204" pitchFamily="34" charset="0"/>
            </a:endParaRPr>
          </a:p>
        </p:txBody>
      </p:sp>
      <p:sp>
        <p:nvSpPr>
          <p:cNvPr id="6166" name="TextBox 20"/>
          <p:cNvSpPr txBox="1">
            <a:spLocks noChangeArrowheads="1"/>
          </p:cNvSpPr>
          <p:nvPr/>
        </p:nvSpPr>
        <p:spPr bwMode="auto">
          <a:xfrm>
            <a:off x="2522538" y="5976938"/>
            <a:ext cx="1008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FF0000"/>
                </a:solidFill>
                <a:latin typeface="Arial" panose="020B0604020202020204" pitchFamily="34" charset="0"/>
              </a:rPr>
              <a:t>LiH</a:t>
            </a:r>
            <a:endParaRPr lang="ru-RU" altLang="ru-RU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167" name="Прямоугольник 21"/>
          <p:cNvSpPr>
            <a:spLocks noChangeArrowheads="1"/>
          </p:cNvSpPr>
          <p:nvPr/>
        </p:nvSpPr>
        <p:spPr bwMode="auto">
          <a:xfrm>
            <a:off x="3241675" y="5991225"/>
            <a:ext cx="930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BeH</a:t>
            </a:r>
            <a:r>
              <a:rPr lang="en-US" altLang="ru-RU" sz="1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6168" name="Прямоугольник 22"/>
          <p:cNvSpPr>
            <a:spLocks noChangeArrowheads="1"/>
          </p:cNvSpPr>
          <p:nvPr/>
        </p:nvSpPr>
        <p:spPr bwMode="auto">
          <a:xfrm>
            <a:off x="4067175" y="5991225"/>
            <a:ext cx="901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panose="020B0604020202020204" pitchFamily="34" charset="0"/>
              </a:rPr>
              <a:t>В</a:t>
            </a:r>
            <a:r>
              <a:rPr lang="ru-RU" altLang="ru-RU" sz="2400" b="1" baseline="-25000">
                <a:latin typeface="Arial" panose="020B0604020202020204" pitchFamily="34" charset="0"/>
              </a:rPr>
              <a:t>2</a:t>
            </a:r>
            <a:r>
              <a:rPr lang="ru-RU" altLang="ru-RU" sz="2400" b="1">
                <a:latin typeface="Arial" panose="020B0604020202020204" pitchFamily="34" charset="0"/>
              </a:rPr>
              <a:t>Н</a:t>
            </a:r>
            <a:r>
              <a:rPr lang="ru-RU" altLang="ru-RU" sz="2400" b="1" baseline="-25000">
                <a:latin typeface="Arial" panose="020B0604020202020204" pitchFamily="34" charset="0"/>
              </a:rPr>
              <a:t>6</a:t>
            </a:r>
            <a:r>
              <a:rPr lang="ru-RU" altLang="ru-RU" sz="1800" baseline="-25000">
                <a:latin typeface="Arial" panose="020B0604020202020204" pitchFamily="34" charset="0"/>
              </a:rPr>
              <a:t> 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6169" name="Прямоугольник 23"/>
          <p:cNvSpPr>
            <a:spLocks noChangeArrowheads="1"/>
          </p:cNvSpPr>
          <p:nvPr/>
        </p:nvSpPr>
        <p:spPr bwMode="auto">
          <a:xfrm>
            <a:off x="4984750" y="5995988"/>
            <a:ext cx="630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6170" name="Прямоугольник 21"/>
          <p:cNvSpPr>
            <a:spLocks noChangeArrowheads="1"/>
          </p:cNvSpPr>
          <p:nvPr/>
        </p:nvSpPr>
        <p:spPr bwMode="auto">
          <a:xfrm>
            <a:off x="5672138" y="5995988"/>
            <a:ext cx="801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panose="020B0604020202020204" pitchFamily="34" charset="0"/>
              </a:rPr>
              <a:t>NaH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6171" name="Прямоугольник 22"/>
          <p:cNvSpPr>
            <a:spLocks noChangeArrowheads="1"/>
          </p:cNvSpPr>
          <p:nvPr/>
        </p:nvSpPr>
        <p:spPr bwMode="auto">
          <a:xfrm>
            <a:off x="6588125" y="5992813"/>
            <a:ext cx="838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ru-RU" sz="16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6172" name="Прямоугольник 23"/>
          <p:cNvSpPr>
            <a:spLocks noChangeArrowheads="1"/>
          </p:cNvSpPr>
          <p:nvPr/>
        </p:nvSpPr>
        <p:spPr bwMode="auto">
          <a:xfrm>
            <a:off x="7500938" y="5992813"/>
            <a:ext cx="6651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HF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6173" name="Прямоугольник 24"/>
          <p:cNvSpPr>
            <a:spLocks noChangeArrowheads="1"/>
          </p:cNvSpPr>
          <p:nvPr/>
        </p:nvSpPr>
        <p:spPr bwMode="auto">
          <a:xfrm>
            <a:off x="8342313" y="5780088"/>
            <a:ext cx="3841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8A2C49B6-E263-4270-A00D-1A93D52E9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2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094288"/>
            <a:ext cx="90916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Прямоугольник 1"/>
          <p:cNvSpPr>
            <a:spLocks noChangeArrowheads="1"/>
          </p:cNvSpPr>
          <p:nvPr/>
        </p:nvSpPr>
        <p:spPr bwMode="auto">
          <a:xfrm>
            <a:off x="0" y="2441575"/>
            <a:ext cx="914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Arial" panose="020B0604020202020204" pitchFamily="34" charset="0"/>
              </a:rPr>
              <a:t>Твёрдое аморфное вещество белого цвета. Может быть использовано как ракетное топливо.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47700" y="525463"/>
            <a:ext cx="8229600" cy="17145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br>
              <a:rPr lang="en-US" sz="4000" b="1" dirty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</a:br>
            <a:r>
              <a:rPr lang="en-US" sz="4000" b="1" dirty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BeH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2</a:t>
            </a:r>
            <a:endParaRPr lang="ru-RU" sz="2400" b="1" dirty="0">
              <a:solidFill>
                <a:srgbClr val="FF0000"/>
              </a:solidFill>
              <a:latin typeface="Arial" charset="0"/>
              <a:ea typeface="+mj-ea"/>
              <a:cs typeface="Arial" charset="0"/>
            </a:endParaRPr>
          </a:p>
          <a:p>
            <a:pPr algn="ctr">
              <a:defRPr/>
            </a:pPr>
            <a:r>
              <a:rPr lang="ru-RU" sz="4000" b="1" dirty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Гидрид бериллия</a:t>
            </a:r>
            <a:endParaRPr lang="ru-RU" sz="4000" b="1" dirty="0"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7172" name="Picture 7" descr="http://kosmos-inform.ru/wp-content/uploads/2009/12/raketni-dvigatel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68700"/>
            <a:ext cx="313055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 descr="https://upload.wikimedia.org/wikipedia/commons/9/9b/Beryllium-hydride-molecule-IR-3D-ball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5175"/>
            <a:ext cx="24003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2" descr="https://upload.wikimedia.org/wikipedia/commons/0/01/Petalit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863" y="346075"/>
            <a:ext cx="1811337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TextBox 5"/>
          <p:cNvSpPr txBox="1">
            <a:spLocks noChangeArrowheads="1"/>
          </p:cNvSpPr>
          <p:nvPr/>
        </p:nvSpPr>
        <p:spPr bwMode="auto">
          <a:xfrm>
            <a:off x="979488" y="5089525"/>
            <a:ext cx="431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7178" name="TextBox 6"/>
          <p:cNvSpPr txBox="1">
            <a:spLocks noChangeArrowheads="1"/>
          </p:cNvSpPr>
          <p:nvPr/>
        </p:nvSpPr>
        <p:spPr bwMode="auto">
          <a:xfrm>
            <a:off x="234950" y="5991225"/>
            <a:ext cx="4333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7179" name="TextBox 7"/>
          <p:cNvSpPr txBox="1">
            <a:spLocks noChangeArrowheads="1"/>
          </p:cNvSpPr>
          <p:nvPr/>
        </p:nvSpPr>
        <p:spPr bwMode="auto">
          <a:xfrm>
            <a:off x="2563813" y="5089525"/>
            <a:ext cx="1008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Li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7180" name="TextBox 8"/>
          <p:cNvSpPr txBox="1">
            <a:spLocks noChangeArrowheads="1"/>
          </p:cNvSpPr>
          <p:nvPr/>
        </p:nvSpPr>
        <p:spPr bwMode="auto">
          <a:xfrm>
            <a:off x="1627188" y="5089525"/>
            <a:ext cx="1008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He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7181" name="TextBox 9"/>
          <p:cNvSpPr txBox="1">
            <a:spLocks noChangeArrowheads="1"/>
          </p:cNvSpPr>
          <p:nvPr/>
        </p:nvSpPr>
        <p:spPr bwMode="auto">
          <a:xfrm>
            <a:off x="3249613" y="5089525"/>
            <a:ext cx="1008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solidFill>
                  <a:srgbClr val="FF0000"/>
                </a:solidFill>
                <a:latin typeface="Arial" panose="020B0604020202020204" pitchFamily="34" charset="0"/>
              </a:rPr>
              <a:t>Be</a:t>
            </a:r>
            <a:endParaRPr lang="ru-RU" altLang="ru-RU" sz="4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182" name="TextBox 10"/>
          <p:cNvSpPr txBox="1">
            <a:spLocks noChangeArrowheads="1"/>
          </p:cNvSpPr>
          <p:nvPr/>
        </p:nvSpPr>
        <p:spPr bwMode="auto">
          <a:xfrm>
            <a:off x="4232275" y="5089525"/>
            <a:ext cx="6969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B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7183" name="TextBox 11"/>
          <p:cNvSpPr txBox="1">
            <a:spLocks noChangeArrowheads="1"/>
          </p:cNvSpPr>
          <p:nvPr/>
        </p:nvSpPr>
        <p:spPr bwMode="auto">
          <a:xfrm>
            <a:off x="5035550" y="5089525"/>
            <a:ext cx="7191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7184" name="TextBox 12"/>
          <p:cNvSpPr txBox="1">
            <a:spLocks noChangeArrowheads="1"/>
          </p:cNvSpPr>
          <p:nvPr/>
        </p:nvSpPr>
        <p:spPr bwMode="auto">
          <a:xfrm>
            <a:off x="5789613" y="5111750"/>
            <a:ext cx="7191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N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7185" name="TextBox 14"/>
          <p:cNvSpPr txBox="1">
            <a:spLocks noChangeArrowheads="1"/>
          </p:cNvSpPr>
          <p:nvPr/>
        </p:nvSpPr>
        <p:spPr bwMode="auto">
          <a:xfrm>
            <a:off x="6596063" y="5073650"/>
            <a:ext cx="7207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O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7186" name="TextBox 15"/>
          <p:cNvSpPr txBox="1">
            <a:spLocks noChangeArrowheads="1"/>
          </p:cNvSpPr>
          <p:nvPr/>
        </p:nvSpPr>
        <p:spPr bwMode="auto">
          <a:xfrm>
            <a:off x="7554913" y="5089525"/>
            <a:ext cx="7207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F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7187" name="TextBox 16"/>
          <p:cNvSpPr txBox="1">
            <a:spLocks noChangeArrowheads="1"/>
          </p:cNvSpPr>
          <p:nvPr/>
        </p:nvSpPr>
        <p:spPr bwMode="auto">
          <a:xfrm>
            <a:off x="8159750" y="5194300"/>
            <a:ext cx="10429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Ne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7188" name="TextBox 17"/>
          <p:cNvSpPr txBox="1">
            <a:spLocks noChangeArrowheads="1"/>
          </p:cNvSpPr>
          <p:nvPr/>
        </p:nvSpPr>
        <p:spPr bwMode="auto">
          <a:xfrm>
            <a:off x="955675" y="6040438"/>
            <a:ext cx="865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</a:rPr>
              <a:t>H</a:t>
            </a:r>
            <a:r>
              <a:rPr lang="en-US" altLang="ru-RU" sz="1800" b="1">
                <a:latin typeface="Arial" panose="020B0604020202020204" pitchFamily="34" charset="0"/>
              </a:rPr>
              <a:t>2</a:t>
            </a:r>
            <a:endParaRPr lang="ru-RU" altLang="ru-RU" sz="1800" b="1">
              <a:latin typeface="Arial" panose="020B0604020202020204" pitchFamily="34" charset="0"/>
            </a:endParaRPr>
          </a:p>
        </p:txBody>
      </p:sp>
      <p:sp>
        <p:nvSpPr>
          <p:cNvPr id="7189" name="TextBox 19"/>
          <p:cNvSpPr txBox="1">
            <a:spLocks noChangeArrowheads="1"/>
          </p:cNvSpPr>
          <p:nvPr/>
        </p:nvSpPr>
        <p:spPr bwMode="auto">
          <a:xfrm>
            <a:off x="1627188" y="6034088"/>
            <a:ext cx="10080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latin typeface="Arial" panose="020B0604020202020204" pitchFamily="34" charset="0"/>
              </a:rPr>
              <a:t>HeH</a:t>
            </a:r>
            <a:endParaRPr lang="ru-RU" altLang="ru-RU" sz="2400" b="1" dirty="0">
              <a:latin typeface="Arial" panose="020B0604020202020204" pitchFamily="34" charset="0"/>
            </a:endParaRPr>
          </a:p>
        </p:txBody>
      </p:sp>
      <p:sp>
        <p:nvSpPr>
          <p:cNvPr id="7190" name="TextBox 20"/>
          <p:cNvSpPr txBox="1">
            <a:spLocks noChangeArrowheads="1"/>
          </p:cNvSpPr>
          <p:nvPr/>
        </p:nvSpPr>
        <p:spPr bwMode="auto">
          <a:xfrm>
            <a:off x="2530475" y="6010275"/>
            <a:ext cx="100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latin typeface="Arial" panose="020B0604020202020204" pitchFamily="34" charset="0"/>
              </a:rPr>
              <a:t>LiH</a:t>
            </a:r>
            <a:endParaRPr lang="ru-RU" altLang="ru-RU" sz="2400" b="1" dirty="0">
              <a:latin typeface="Arial" panose="020B0604020202020204" pitchFamily="34" charset="0"/>
            </a:endParaRPr>
          </a:p>
        </p:txBody>
      </p:sp>
      <p:sp>
        <p:nvSpPr>
          <p:cNvPr id="7191" name="Прямоугольник 21"/>
          <p:cNvSpPr>
            <a:spLocks noChangeArrowheads="1"/>
          </p:cNvSpPr>
          <p:nvPr/>
        </p:nvSpPr>
        <p:spPr bwMode="auto">
          <a:xfrm>
            <a:off x="3249613" y="6024563"/>
            <a:ext cx="930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</a:t>
            </a:r>
            <a:r>
              <a:rPr lang="en-US" altLang="ru-RU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192" name="Прямоугольник 22"/>
          <p:cNvSpPr>
            <a:spLocks noChangeArrowheads="1"/>
          </p:cNvSpPr>
          <p:nvPr/>
        </p:nvSpPr>
        <p:spPr bwMode="auto">
          <a:xfrm>
            <a:off x="4075113" y="6024563"/>
            <a:ext cx="901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panose="020B0604020202020204" pitchFamily="34" charset="0"/>
              </a:rPr>
              <a:t>В</a:t>
            </a:r>
            <a:r>
              <a:rPr lang="ru-RU" altLang="ru-RU" sz="2400" b="1" baseline="-25000">
                <a:latin typeface="Arial" panose="020B0604020202020204" pitchFamily="34" charset="0"/>
              </a:rPr>
              <a:t>2</a:t>
            </a:r>
            <a:r>
              <a:rPr lang="ru-RU" altLang="ru-RU" sz="2400" b="1">
                <a:latin typeface="Arial" panose="020B0604020202020204" pitchFamily="34" charset="0"/>
              </a:rPr>
              <a:t>Н</a:t>
            </a:r>
            <a:r>
              <a:rPr lang="ru-RU" altLang="ru-RU" sz="2400" b="1" baseline="-25000">
                <a:latin typeface="Arial" panose="020B0604020202020204" pitchFamily="34" charset="0"/>
              </a:rPr>
              <a:t>6</a:t>
            </a:r>
            <a:r>
              <a:rPr lang="ru-RU" altLang="ru-RU" sz="1800" baseline="-25000">
                <a:latin typeface="Arial" panose="020B0604020202020204" pitchFamily="34" charset="0"/>
              </a:rPr>
              <a:t> 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7193" name="Прямоугольник 23"/>
          <p:cNvSpPr>
            <a:spLocks noChangeArrowheads="1"/>
          </p:cNvSpPr>
          <p:nvPr/>
        </p:nvSpPr>
        <p:spPr bwMode="auto">
          <a:xfrm>
            <a:off x="4992688" y="6029325"/>
            <a:ext cx="630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7194" name="Прямоугольник 21"/>
          <p:cNvSpPr>
            <a:spLocks noChangeArrowheads="1"/>
          </p:cNvSpPr>
          <p:nvPr/>
        </p:nvSpPr>
        <p:spPr bwMode="auto">
          <a:xfrm>
            <a:off x="5680075" y="6029325"/>
            <a:ext cx="801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panose="020B0604020202020204" pitchFamily="34" charset="0"/>
              </a:rPr>
              <a:t>NaH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7195" name="Прямоугольник 22"/>
          <p:cNvSpPr>
            <a:spLocks noChangeArrowheads="1"/>
          </p:cNvSpPr>
          <p:nvPr/>
        </p:nvSpPr>
        <p:spPr bwMode="auto">
          <a:xfrm>
            <a:off x="6596063" y="6026150"/>
            <a:ext cx="838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ru-RU" sz="16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7196" name="Прямоугольник 23"/>
          <p:cNvSpPr>
            <a:spLocks noChangeArrowheads="1"/>
          </p:cNvSpPr>
          <p:nvPr/>
        </p:nvSpPr>
        <p:spPr bwMode="auto">
          <a:xfrm>
            <a:off x="7508875" y="6026150"/>
            <a:ext cx="6651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HF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7197" name="Прямоугольник 24"/>
          <p:cNvSpPr>
            <a:spLocks noChangeArrowheads="1"/>
          </p:cNvSpPr>
          <p:nvPr/>
        </p:nvSpPr>
        <p:spPr bwMode="auto">
          <a:xfrm>
            <a:off x="8350250" y="5813425"/>
            <a:ext cx="3841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D65B4D6F-F65A-433F-910A-D13955519C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4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7775"/>
            <a:ext cx="90916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2654300" y="211138"/>
            <a:ext cx="3836988" cy="1714500"/>
          </a:xfrm>
        </p:spPr>
        <p:txBody>
          <a:bodyPr/>
          <a:lstStyle/>
          <a:p>
            <a:r>
              <a:rPr lang="ru-RU" altLang="ru-RU" sz="4000" b="1" dirty="0">
                <a:solidFill>
                  <a:srgbClr val="FF0000"/>
                </a:solidFill>
              </a:rPr>
              <a:t>В</a:t>
            </a:r>
            <a:r>
              <a:rPr lang="ru-RU" altLang="ru-RU" sz="4000" b="1" baseline="-25000" dirty="0">
                <a:solidFill>
                  <a:srgbClr val="FF0000"/>
                </a:solidFill>
              </a:rPr>
              <a:t>2</a:t>
            </a:r>
            <a:r>
              <a:rPr lang="ru-RU" altLang="ru-RU" sz="4000" b="1" dirty="0">
                <a:solidFill>
                  <a:srgbClr val="FF0000"/>
                </a:solidFill>
              </a:rPr>
              <a:t>Н</a:t>
            </a:r>
            <a:r>
              <a:rPr lang="ru-RU" altLang="ru-RU" sz="4000" b="1" baseline="-25000" dirty="0">
                <a:solidFill>
                  <a:srgbClr val="FF0000"/>
                </a:solidFill>
              </a:rPr>
              <a:t>6</a:t>
            </a:r>
            <a:r>
              <a:rPr lang="ru-RU" altLang="ru-RU" sz="4000" baseline="-25000" dirty="0"/>
              <a:t> </a:t>
            </a:r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Диборан</a:t>
            </a:r>
            <a:endParaRPr lang="ru-RU" alt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5" name="Прямоугольник 5"/>
          <p:cNvSpPr>
            <a:spLocks noChangeArrowheads="1"/>
          </p:cNvSpPr>
          <p:nvPr/>
        </p:nvSpPr>
        <p:spPr bwMode="auto">
          <a:xfrm>
            <a:off x="-20638" y="1895475"/>
            <a:ext cx="914717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Arial" panose="020B0604020202020204" pitchFamily="34" charset="0"/>
              </a:rPr>
              <a:t>- химически активное вещество, обладающее очень большой теплотой сгорания.</a:t>
            </a:r>
          </a:p>
        </p:txBody>
      </p:sp>
      <p:pic>
        <p:nvPicPr>
          <p:cNvPr id="8196" name="Picture 7" descr="Файл:Diborane-3D-stick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3081338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9" descr="Картинка 8 из 16579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382963"/>
            <a:ext cx="11160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9" descr="Картинки по запросу диборан википедия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88" y="211138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TextBox 5"/>
          <p:cNvSpPr txBox="1">
            <a:spLocks noChangeArrowheads="1"/>
          </p:cNvSpPr>
          <p:nvPr/>
        </p:nvSpPr>
        <p:spPr bwMode="auto">
          <a:xfrm>
            <a:off x="909638" y="5273675"/>
            <a:ext cx="431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8202" name="TextBox 6"/>
          <p:cNvSpPr txBox="1">
            <a:spLocks noChangeArrowheads="1"/>
          </p:cNvSpPr>
          <p:nvPr/>
        </p:nvSpPr>
        <p:spPr bwMode="auto">
          <a:xfrm>
            <a:off x="150813" y="6065838"/>
            <a:ext cx="4333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8203" name="TextBox 7"/>
          <p:cNvSpPr txBox="1">
            <a:spLocks noChangeArrowheads="1"/>
          </p:cNvSpPr>
          <p:nvPr/>
        </p:nvSpPr>
        <p:spPr bwMode="auto">
          <a:xfrm>
            <a:off x="2493963" y="5273675"/>
            <a:ext cx="1008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Li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8204" name="TextBox 8"/>
          <p:cNvSpPr txBox="1">
            <a:spLocks noChangeArrowheads="1"/>
          </p:cNvSpPr>
          <p:nvPr/>
        </p:nvSpPr>
        <p:spPr bwMode="auto">
          <a:xfrm>
            <a:off x="1557338" y="5273675"/>
            <a:ext cx="1008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He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8205" name="TextBox 9"/>
          <p:cNvSpPr txBox="1">
            <a:spLocks noChangeArrowheads="1"/>
          </p:cNvSpPr>
          <p:nvPr/>
        </p:nvSpPr>
        <p:spPr bwMode="auto">
          <a:xfrm>
            <a:off x="3179763" y="5273675"/>
            <a:ext cx="1008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solidFill>
                  <a:srgbClr val="FF0000"/>
                </a:solidFill>
                <a:latin typeface="Arial" panose="020B0604020202020204" pitchFamily="34" charset="0"/>
              </a:rPr>
              <a:t>Be</a:t>
            </a:r>
            <a:endParaRPr lang="ru-RU" altLang="ru-RU" sz="4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206" name="TextBox 10"/>
          <p:cNvSpPr txBox="1">
            <a:spLocks noChangeArrowheads="1"/>
          </p:cNvSpPr>
          <p:nvPr/>
        </p:nvSpPr>
        <p:spPr bwMode="auto">
          <a:xfrm>
            <a:off x="4162425" y="5273675"/>
            <a:ext cx="6969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B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8207" name="TextBox 11"/>
          <p:cNvSpPr txBox="1">
            <a:spLocks noChangeArrowheads="1"/>
          </p:cNvSpPr>
          <p:nvPr/>
        </p:nvSpPr>
        <p:spPr bwMode="auto">
          <a:xfrm>
            <a:off x="4965700" y="5273675"/>
            <a:ext cx="7191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8208" name="TextBox 12"/>
          <p:cNvSpPr txBox="1">
            <a:spLocks noChangeArrowheads="1"/>
          </p:cNvSpPr>
          <p:nvPr/>
        </p:nvSpPr>
        <p:spPr bwMode="auto">
          <a:xfrm>
            <a:off x="5719763" y="5295900"/>
            <a:ext cx="7191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N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8209" name="TextBox 14"/>
          <p:cNvSpPr txBox="1">
            <a:spLocks noChangeArrowheads="1"/>
          </p:cNvSpPr>
          <p:nvPr/>
        </p:nvSpPr>
        <p:spPr bwMode="auto">
          <a:xfrm>
            <a:off x="6526213" y="5257800"/>
            <a:ext cx="7207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O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8210" name="TextBox 15"/>
          <p:cNvSpPr txBox="1">
            <a:spLocks noChangeArrowheads="1"/>
          </p:cNvSpPr>
          <p:nvPr/>
        </p:nvSpPr>
        <p:spPr bwMode="auto">
          <a:xfrm>
            <a:off x="7485063" y="5273675"/>
            <a:ext cx="7207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F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8211" name="TextBox 16"/>
          <p:cNvSpPr txBox="1">
            <a:spLocks noChangeArrowheads="1"/>
          </p:cNvSpPr>
          <p:nvPr/>
        </p:nvSpPr>
        <p:spPr bwMode="auto">
          <a:xfrm>
            <a:off x="8077200" y="5273675"/>
            <a:ext cx="10429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Ne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8212" name="TextBox 17"/>
          <p:cNvSpPr txBox="1">
            <a:spLocks noChangeArrowheads="1"/>
          </p:cNvSpPr>
          <p:nvPr/>
        </p:nvSpPr>
        <p:spPr bwMode="auto">
          <a:xfrm>
            <a:off x="885825" y="6224588"/>
            <a:ext cx="865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</a:rPr>
              <a:t>H</a:t>
            </a:r>
            <a:r>
              <a:rPr lang="en-US" altLang="ru-RU" sz="1800" b="1">
                <a:latin typeface="Arial" panose="020B0604020202020204" pitchFamily="34" charset="0"/>
              </a:rPr>
              <a:t>2</a:t>
            </a:r>
            <a:endParaRPr lang="ru-RU" altLang="ru-RU" sz="1800" b="1">
              <a:latin typeface="Arial" panose="020B0604020202020204" pitchFamily="34" charset="0"/>
            </a:endParaRPr>
          </a:p>
        </p:txBody>
      </p:sp>
      <p:sp>
        <p:nvSpPr>
          <p:cNvPr id="8213" name="TextBox 19"/>
          <p:cNvSpPr txBox="1">
            <a:spLocks noChangeArrowheads="1"/>
          </p:cNvSpPr>
          <p:nvPr/>
        </p:nvSpPr>
        <p:spPr bwMode="auto">
          <a:xfrm>
            <a:off x="1557338" y="6218238"/>
            <a:ext cx="10080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latin typeface="Arial" panose="020B0604020202020204" pitchFamily="34" charset="0"/>
              </a:rPr>
              <a:t>HeH</a:t>
            </a:r>
            <a:endParaRPr lang="ru-RU" altLang="ru-RU" sz="2400" b="1" dirty="0">
              <a:latin typeface="Arial" panose="020B0604020202020204" pitchFamily="34" charset="0"/>
            </a:endParaRPr>
          </a:p>
        </p:txBody>
      </p:sp>
      <p:sp>
        <p:nvSpPr>
          <p:cNvPr id="8214" name="TextBox 20"/>
          <p:cNvSpPr txBox="1">
            <a:spLocks noChangeArrowheads="1"/>
          </p:cNvSpPr>
          <p:nvPr/>
        </p:nvSpPr>
        <p:spPr bwMode="auto">
          <a:xfrm>
            <a:off x="2460625" y="6194425"/>
            <a:ext cx="100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latin typeface="Arial" panose="020B0604020202020204" pitchFamily="34" charset="0"/>
              </a:rPr>
              <a:t>LiH</a:t>
            </a:r>
            <a:endParaRPr lang="ru-RU" altLang="ru-RU" sz="2400" b="1" dirty="0">
              <a:latin typeface="Arial" panose="020B0604020202020204" pitchFamily="34" charset="0"/>
            </a:endParaRPr>
          </a:p>
        </p:txBody>
      </p:sp>
      <p:sp>
        <p:nvSpPr>
          <p:cNvPr id="8215" name="Прямоугольник 21"/>
          <p:cNvSpPr>
            <a:spLocks noChangeArrowheads="1"/>
          </p:cNvSpPr>
          <p:nvPr/>
        </p:nvSpPr>
        <p:spPr bwMode="auto">
          <a:xfrm>
            <a:off x="3179763" y="6208713"/>
            <a:ext cx="930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</a:t>
            </a:r>
            <a:r>
              <a:rPr lang="en-US" altLang="ru-RU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216" name="Прямоугольник 22"/>
          <p:cNvSpPr>
            <a:spLocks noChangeArrowheads="1"/>
          </p:cNvSpPr>
          <p:nvPr/>
        </p:nvSpPr>
        <p:spPr bwMode="auto">
          <a:xfrm>
            <a:off x="4005263" y="6208713"/>
            <a:ext cx="901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panose="020B0604020202020204" pitchFamily="34" charset="0"/>
              </a:rPr>
              <a:t>В</a:t>
            </a:r>
            <a:r>
              <a:rPr lang="ru-RU" altLang="ru-RU" sz="2400" b="1" baseline="-25000">
                <a:latin typeface="Arial" panose="020B0604020202020204" pitchFamily="34" charset="0"/>
              </a:rPr>
              <a:t>2</a:t>
            </a:r>
            <a:r>
              <a:rPr lang="ru-RU" altLang="ru-RU" sz="2400" b="1">
                <a:latin typeface="Arial" panose="020B0604020202020204" pitchFamily="34" charset="0"/>
              </a:rPr>
              <a:t>Н</a:t>
            </a:r>
            <a:r>
              <a:rPr lang="ru-RU" altLang="ru-RU" sz="2400" b="1" baseline="-25000">
                <a:latin typeface="Arial" panose="020B0604020202020204" pitchFamily="34" charset="0"/>
              </a:rPr>
              <a:t>6</a:t>
            </a:r>
            <a:r>
              <a:rPr lang="ru-RU" altLang="ru-RU" sz="1800" baseline="-25000">
                <a:latin typeface="Arial" panose="020B0604020202020204" pitchFamily="34" charset="0"/>
              </a:rPr>
              <a:t> 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8217" name="Прямоугольник 23"/>
          <p:cNvSpPr>
            <a:spLocks noChangeArrowheads="1"/>
          </p:cNvSpPr>
          <p:nvPr/>
        </p:nvSpPr>
        <p:spPr bwMode="auto">
          <a:xfrm>
            <a:off x="4922838" y="6213475"/>
            <a:ext cx="630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8218" name="Прямоугольник 21"/>
          <p:cNvSpPr>
            <a:spLocks noChangeArrowheads="1"/>
          </p:cNvSpPr>
          <p:nvPr/>
        </p:nvSpPr>
        <p:spPr bwMode="auto">
          <a:xfrm>
            <a:off x="5610225" y="6213475"/>
            <a:ext cx="801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panose="020B0604020202020204" pitchFamily="34" charset="0"/>
              </a:rPr>
              <a:t>NaH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8219" name="Прямоугольник 22"/>
          <p:cNvSpPr>
            <a:spLocks noChangeArrowheads="1"/>
          </p:cNvSpPr>
          <p:nvPr/>
        </p:nvSpPr>
        <p:spPr bwMode="auto">
          <a:xfrm>
            <a:off x="6526213" y="6210300"/>
            <a:ext cx="838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ru-RU" sz="16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8220" name="Прямоугольник 23"/>
          <p:cNvSpPr>
            <a:spLocks noChangeArrowheads="1"/>
          </p:cNvSpPr>
          <p:nvPr/>
        </p:nvSpPr>
        <p:spPr bwMode="auto">
          <a:xfrm>
            <a:off x="7439025" y="6210300"/>
            <a:ext cx="6651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HF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8221" name="Прямоугольник 24"/>
          <p:cNvSpPr>
            <a:spLocks noChangeArrowheads="1"/>
          </p:cNvSpPr>
          <p:nvPr/>
        </p:nvSpPr>
        <p:spPr bwMode="auto">
          <a:xfrm>
            <a:off x="8280400" y="5997575"/>
            <a:ext cx="3841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5D34D674-5F8F-482A-AF0F-BD7E6FADA3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1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5072063"/>
            <a:ext cx="90916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3128963" y="234950"/>
            <a:ext cx="2867025" cy="1714500"/>
          </a:xfrm>
        </p:spPr>
        <p:txBody>
          <a:bodyPr/>
          <a:lstStyle/>
          <a:p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Графан</a:t>
            </a:r>
            <a:endParaRPr lang="ru-RU" alt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Прямоугольник 5"/>
          <p:cNvSpPr>
            <a:spLocks noChangeArrowheads="1"/>
          </p:cNvSpPr>
          <p:nvPr/>
        </p:nvSpPr>
        <p:spPr bwMode="auto">
          <a:xfrm>
            <a:off x="-79375" y="2965450"/>
            <a:ext cx="9144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Arial" panose="020B0604020202020204" pitchFamily="34" charset="0"/>
              </a:rPr>
              <a:t>Гидрид углерода (графан) -  химически активный диэлектрик. Прозрачная плёнка.</a:t>
            </a:r>
          </a:p>
        </p:txBody>
      </p:sp>
      <p:pic>
        <p:nvPicPr>
          <p:cNvPr id="10244" name="Picture 8" descr="Картинка 2 из 16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0663"/>
            <a:ext cx="2516187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0" descr="https://d5k6iufjynyu8.cloudfront.net/uploads/qyresearch-1407496164-Graphen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63" y="250825"/>
            <a:ext cx="3248025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Box 5"/>
          <p:cNvSpPr txBox="1">
            <a:spLocks noChangeArrowheads="1"/>
          </p:cNvSpPr>
          <p:nvPr/>
        </p:nvSpPr>
        <p:spPr bwMode="auto">
          <a:xfrm>
            <a:off x="946150" y="5289550"/>
            <a:ext cx="431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0249" name="TextBox 6"/>
          <p:cNvSpPr txBox="1">
            <a:spLocks noChangeArrowheads="1"/>
          </p:cNvSpPr>
          <p:nvPr/>
        </p:nvSpPr>
        <p:spPr bwMode="auto">
          <a:xfrm>
            <a:off x="187325" y="6081713"/>
            <a:ext cx="4333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0250" name="TextBox 7"/>
          <p:cNvSpPr txBox="1">
            <a:spLocks noChangeArrowheads="1"/>
          </p:cNvSpPr>
          <p:nvPr/>
        </p:nvSpPr>
        <p:spPr bwMode="auto">
          <a:xfrm>
            <a:off x="2530475" y="5289550"/>
            <a:ext cx="10080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Li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0251" name="TextBox 8"/>
          <p:cNvSpPr txBox="1">
            <a:spLocks noChangeArrowheads="1"/>
          </p:cNvSpPr>
          <p:nvPr/>
        </p:nvSpPr>
        <p:spPr bwMode="auto">
          <a:xfrm>
            <a:off x="1593850" y="5289550"/>
            <a:ext cx="10080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He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0252" name="TextBox 9"/>
          <p:cNvSpPr txBox="1">
            <a:spLocks noChangeArrowheads="1"/>
          </p:cNvSpPr>
          <p:nvPr/>
        </p:nvSpPr>
        <p:spPr bwMode="auto">
          <a:xfrm>
            <a:off x="3216275" y="5289550"/>
            <a:ext cx="10080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Be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0253" name="TextBox 10"/>
          <p:cNvSpPr txBox="1">
            <a:spLocks noChangeArrowheads="1"/>
          </p:cNvSpPr>
          <p:nvPr/>
        </p:nvSpPr>
        <p:spPr bwMode="auto">
          <a:xfrm>
            <a:off x="4198938" y="5289550"/>
            <a:ext cx="6969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B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0254" name="TextBox 11"/>
          <p:cNvSpPr txBox="1">
            <a:spLocks noChangeArrowheads="1"/>
          </p:cNvSpPr>
          <p:nvPr/>
        </p:nvSpPr>
        <p:spPr bwMode="auto">
          <a:xfrm>
            <a:off x="5002213" y="5289550"/>
            <a:ext cx="7191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lang="ru-RU" altLang="ru-RU" sz="4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255" name="TextBox 12"/>
          <p:cNvSpPr txBox="1">
            <a:spLocks noChangeArrowheads="1"/>
          </p:cNvSpPr>
          <p:nvPr/>
        </p:nvSpPr>
        <p:spPr bwMode="auto">
          <a:xfrm>
            <a:off x="5756275" y="5311775"/>
            <a:ext cx="7191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N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0256" name="TextBox 14"/>
          <p:cNvSpPr txBox="1">
            <a:spLocks noChangeArrowheads="1"/>
          </p:cNvSpPr>
          <p:nvPr/>
        </p:nvSpPr>
        <p:spPr bwMode="auto">
          <a:xfrm>
            <a:off x="6562725" y="5273675"/>
            <a:ext cx="7207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O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0257" name="TextBox 15"/>
          <p:cNvSpPr txBox="1">
            <a:spLocks noChangeArrowheads="1"/>
          </p:cNvSpPr>
          <p:nvPr/>
        </p:nvSpPr>
        <p:spPr bwMode="auto">
          <a:xfrm>
            <a:off x="7521575" y="5289550"/>
            <a:ext cx="7207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F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0258" name="TextBox 16"/>
          <p:cNvSpPr txBox="1">
            <a:spLocks noChangeArrowheads="1"/>
          </p:cNvSpPr>
          <p:nvPr/>
        </p:nvSpPr>
        <p:spPr bwMode="auto">
          <a:xfrm>
            <a:off x="8113713" y="5289550"/>
            <a:ext cx="10429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Ne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0259" name="TextBox 17"/>
          <p:cNvSpPr txBox="1">
            <a:spLocks noChangeArrowheads="1"/>
          </p:cNvSpPr>
          <p:nvPr/>
        </p:nvSpPr>
        <p:spPr bwMode="auto">
          <a:xfrm>
            <a:off x="922338" y="6240463"/>
            <a:ext cx="8651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</a:rPr>
              <a:t>H</a:t>
            </a:r>
            <a:r>
              <a:rPr lang="en-US" altLang="ru-RU" sz="1800" b="1">
                <a:latin typeface="Arial" panose="020B0604020202020204" pitchFamily="34" charset="0"/>
              </a:rPr>
              <a:t>2</a:t>
            </a:r>
            <a:endParaRPr lang="ru-RU" altLang="ru-RU" sz="1800" b="1">
              <a:latin typeface="Arial" panose="020B0604020202020204" pitchFamily="34" charset="0"/>
            </a:endParaRPr>
          </a:p>
        </p:txBody>
      </p:sp>
      <p:sp>
        <p:nvSpPr>
          <p:cNvPr id="10260" name="TextBox 19"/>
          <p:cNvSpPr txBox="1">
            <a:spLocks noChangeArrowheads="1"/>
          </p:cNvSpPr>
          <p:nvPr/>
        </p:nvSpPr>
        <p:spPr bwMode="auto">
          <a:xfrm>
            <a:off x="1593850" y="6234113"/>
            <a:ext cx="1008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latin typeface="Arial" panose="020B0604020202020204" pitchFamily="34" charset="0"/>
              </a:rPr>
              <a:t>HeH</a:t>
            </a:r>
            <a:endParaRPr lang="ru-RU" altLang="ru-RU" sz="2400" b="1" dirty="0">
              <a:latin typeface="Arial" panose="020B0604020202020204" pitchFamily="34" charset="0"/>
            </a:endParaRPr>
          </a:p>
        </p:txBody>
      </p:sp>
      <p:sp>
        <p:nvSpPr>
          <p:cNvPr id="10261" name="TextBox 20"/>
          <p:cNvSpPr txBox="1">
            <a:spLocks noChangeArrowheads="1"/>
          </p:cNvSpPr>
          <p:nvPr/>
        </p:nvSpPr>
        <p:spPr bwMode="auto">
          <a:xfrm>
            <a:off x="2497138" y="6210300"/>
            <a:ext cx="1008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latin typeface="Arial" panose="020B0604020202020204" pitchFamily="34" charset="0"/>
              </a:rPr>
              <a:t>LiH</a:t>
            </a:r>
            <a:endParaRPr lang="ru-RU" altLang="ru-RU" sz="2400" b="1" dirty="0">
              <a:latin typeface="Arial" panose="020B0604020202020204" pitchFamily="34" charset="0"/>
            </a:endParaRPr>
          </a:p>
        </p:txBody>
      </p:sp>
      <p:sp>
        <p:nvSpPr>
          <p:cNvPr id="10262" name="Прямоугольник 21"/>
          <p:cNvSpPr>
            <a:spLocks noChangeArrowheads="1"/>
          </p:cNvSpPr>
          <p:nvPr/>
        </p:nvSpPr>
        <p:spPr bwMode="auto">
          <a:xfrm>
            <a:off x="3216275" y="6224588"/>
            <a:ext cx="930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BeH</a:t>
            </a:r>
            <a:r>
              <a:rPr lang="en-US" altLang="ru-RU" sz="1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63" name="Прямоугольник 22"/>
          <p:cNvSpPr>
            <a:spLocks noChangeArrowheads="1"/>
          </p:cNvSpPr>
          <p:nvPr/>
        </p:nvSpPr>
        <p:spPr bwMode="auto">
          <a:xfrm>
            <a:off x="4041775" y="6224588"/>
            <a:ext cx="901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panose="020B0604020202020204" pitchFamily="34" charset="0"/>
              </a:rPr>
              <a:t>В</a:t>
            </a:r>
            <a:r>
              <a:rPr lang="ru-RU" altLang="ru-RU" sz="2400" b="1" baseline="-25000">
                <a:latin typeface="Arial" panose="020B0604020202020204" pitchFamily="34" charset="0"/>
              </a:rPr>
              <a:t>2</a:t>
            </a:r>
            <a:r>
              <a:rPr lang="ru-RU" altLang="ru-RU" sz="2400" b="1">
                <a:latin typeface="Arial" panose="020B0604020202020204" pitchFamily="34" charset="0"/>
              </a:rPr>
              <a:t>Н</a:t>
            </a:r>
            <a:r>
              <a:rPr lang="ru-RU" altLang="ru-RU" sz="2400" b="1" baseline="-25000">
                <a:latin typeface="Arial" panose="020B0604020202020204" pitchFamily="34" charset="0"/>
              </a:rPr>
              <a:t>6</a:t>
            </a:r>
            <a:r>
              <a:rPr lang="ru-RU" altLang="ru-RU" sz="1800" baseline="-25000">
                <a:latin typeface="Arial" panose="020B0604020202020204" pitchFamily="34" charset="0"/>
              </a:rPr>
              <a:t> 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64" name="Прямоугольник 23"/>
          <p:cNvSpPr>
            <a:spLocks noChangeArrowheads="1"/>
          </p:cNvSpPr>
          <p:nvPr/>
        </p:nvSpPr>
        <p:spPr bwMode="auto">
          <a:xfrm>
            <a:off x="4959350" y="6229350"/>
            <a:ext cx="630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ru-RU" altLang="ru-RU" sz="2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265" name="Прямоугольник 21"/>
          <p:cNvSpPr>
            <a:spLocks noChangeArrowheads="1"/>
          </p:cNvSpPr>
          <p:nvPr/>
        </p:nvSpPr>
        <p:spPr bwMode="auto">
          <a:xfrm>
            <a:off x="5646738" y="6229350"/>
            <a:ext cx="801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panose="020B0604020202020204" pitchFamily="34" charset="0"/>
              </a:rPr>
              <a:t>NaH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10266" name="Прямоугольник 22"/>
          <p:cNvSpPr>
            <a:spLocks noChangeArrowheads="1"/>
          </p:cNvSpPr>
          <p:nvPr/>
        </p:nvSpPr>
        <p:spPr bwMode="auto">
          <a:xfrm>
            <a:off x="6562725" y="6226175"/>
            <a:ext cx="838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ru-RU" sz="16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0267" name="Прямоугольник 23"/>
          <p:cNvSpPr>
            <a:spLocks noChangeArrowheads="1"/>
          </p:cNvSpPr>
          <p:nvPr/>
        </p:nvSpPr>
        <p:spPr bwMode="auto">
          <a:xfrm>
            <a:off x="7475538" y="6226175"/>
            <a:ext cx="6651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HF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0268" name="Прямоугольник 24"/>
          <p:cNvSpPr>
            <a:spLocks noChangeArrowheads="1"/>
          </p:cNvSpPr>
          <p:nvPr/>
        </p:nvSpPr>
        <p:spPr bwMode="auto">
          <a:xfrm>
            <a:off x="8316913" y="6013450"/>
            <a:ext cx="3841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8D4462AD-D2AC-4E89-8212-E4A9736E9D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1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4941888"/>
            <a:ext cx="90916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Прямоугольник 5"/>
          <p:cNvSpPr>
            <a:spLocks noChangeArrowheads="1"/>
          </p:cNvSpPr>
          <p:nvPr/>
        </p:nvSpPr>
        <p:spPr bwMode="auto">
          <a:xfrm>
            <a:off x="53975" y="2944813"/>
            <a:ext cx="87788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 </a:t>
            </a:r>
            <a:r>
              <a:rPr lang="ru-RU" altLang="ru-RU">
                <a:latin typeface="Arial" panose="020B0604020202020204" pitchFamily="34" charset="0"/>
              </a:rPr>
              <a:t>Бесцветное кристаллическое вещество. Сильный восстановитель.</a:t>
            </a:r>
          </a:p>
        </p:txBody>
      </p:sp>
      <p:pic>
        <p:nvPicPr>
          <p:cNvPr id="12291" name="Picture 6" descr="Картинка 1 из 25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16183">
            <a:off x="-47625" y="144463"/>
            <a:ext cx="28479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1" descr="http://img.alibaba.com/photo/249147852/Sodium_Hydrid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300" y="3557298"/>
            <a:ext cx="1854200" cy="139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Заголовок 1"/>
          <p:cNvSpPr>
            <a:spLocks noGrp="1"/>
          </p:cNvSpPr>
          <p:nvPr>
            <p:ph type="title"/>
          </p:nvPr>
        </p:nvSpPr>
        <p:spPr>
          <a:xfrm>
            <a:off x="2268538" y="981075"/>
            <a:ext cx="4449762" cy="1714500"/>
          </a:xfrm>
        </p:spPr>
        <p:txBody>
          <a:bodyPr/>
          <a:lstStyle/>
          <a:p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b="1" dirty="0">
                <a:solidFill>
                  <a:srgbClr val="FF0000"/>
                </a:solidFill>
              </a:rPr>
              <a:t> NaH </a:t>
            </a:r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Гидрид натрия</a:t>
            </a:r>
            <a:endParaRPr lang="ru-RU" alt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5" name="Picture 10" descr="NaH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404813"/>
            <a:ext cx="20097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Box 5"/>
          <p:cNvSpPr txBox="1">
            <a:spLocks noChangeArrowheads="1"/>
          </p:cNvSpPr>
          <p:nvPr/>
        </p:nvSpPr>
        <p:spPr bwMode="auto">
          <a:xfrm>
            <a:off x="1063625" y="5072063"/>
            <a:ext cx="431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2298" name="TextBox 6"/>
          <p:cNvSpPr txBox="1">
            <a:spLocks noChangeArrowheads="1"/>
          </p:cNvSpPr>
          <p:nvPr/>
        </p:nvSpPr>
        <p:spPr bwMode="auto">
          <a:xfrm>
            <a:off x="304800" y="5864225"/>
            <a:ext cx="4333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2299" name="TextBox 7"/>
          <p:cNvSpPr txBox="1">
            <a:spLocks noChangeArrowheads="1"/>
          </p:cNvSpPr>
          <p:nvPr/>
        </p:nvSpPr>
        <p:spPr bwMode="auto">
          <a:xfrm>
            <a:off x="2647950" y="5072063"/>
            <a:ext cx="10080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Li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2300" name="TextBox 8"/>
          <p:cNvSpPr txBox="1">
            <a:spLocks noChangeArrowheads="1"/>
          </p:cNvSpPr>
          <p:nvPr/>
        </p:nvSpPr>
        <p:spPr bwMode="auto">
          <a:xfrm>
            <a:off x="1711325" y="5072063"/>
            <a:ext cx="10080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He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2301" name="TextBox 9"/>
          <p:cNvSpPr txBox="1">
            <a:spLocks noChangeArrowheads="1"/>
          </p:cNvSpPr>
          <p:nvPr/>
        </p:nvSpPr>
        <p:spPr bwMode="auto">
          <a:xfrm>
            <a:off x="3333750" y="5072063"/>
            <a:ext cx="10080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Be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2302" name="TextBox 10"/>
          <p:cNvSpPr txBox="1">
            <a:spLocks noChangeArrowheads="1"/>
          </p:cNvSpPr>
          <p:nvPr/>
        </p:nvSpPr>
        <p:spPr bwMode="auto">
          <a:xfrm>
            <a:off x="4316413" y="5072063"/>
            <a:ext cx="6969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B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2303" name="TextBox 11"/>
          <p:cNvSpPr txBox="1">
            <a:spLocks noChangeArrowheads="1"/>
          </p:cNvSpPr>
          <p:nvPr/>
        </p:nvSpPr>
        <p:spPr bwMode="auto">
          <a:xfrm>
            <a:off x="5119688" y="5072063"/>
            <a:ext cx="7191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2304" name="TextBox 12"/>
          <p:cNvSpPr txBox="1">
            <a:spLocks noChangeArrowheads="1"/>
          </p:cNvSpPr>
          <p:nvPr/>
        </p:nvSpPr>
        <p:spPr bwMode="auto">
          <a:xfrm>
            <a:off x="5873750" y="5094288"/>
            <a:ext cx="10398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solidFill>
                  <a:srgbClr val="FF0000"/>
                </a:solidFill>
                <a:latin typeface="Arial" panose="020B0604020202020204" pitchFamily="34" charset="0"/>
              </a:rPr>
              <a:t>N</a:t>
            </a:r>
            <a:r>
              <a:rPr lang="ru-RU" altLang="ru-RU" sz="4400" b="1">
                <a:solidFill>
                  <a:srgbClr val="FF0000"/>
                </a:solidFill>
                <a:latin typeface="Arial" panose="020B0604020202020204" pitchFamily="34" charset="0"/>
              </a:rPr>
              <a:t>а</a:t>
            </a:r>
          </a:p>
        </p:txBody>
      </p:sp>
      <p:sp>
        <p:nvSpPr>
          <p:cNvPr id="12305" name="TextBox 14"/>
          <p:cNvSpPr txBox="1">
            <a:spLocks noChangeArrowheads="1"/>
          </p:cNvSpPr>
          <p:nvPr/>
        </p:nvSpPr>
        <p:spPr bwMode="auto">
          <a:xfrm>
            <a:off x="6680200" y="5056188"/>
            <a:ext cx="7207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O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2306" name="TextBox 15"/>
          <p:cNvSpPr txBox="1">
            <a:spLocks noChangeArrowheads="1"/>
          </p:cNvSpPr>
          <p:nvPr/>
        </p:nvSpPr>
        <p:spPr bwMode="auto">
          <a:xfrm>
            <a:off x="7639050" y="5072063"/>
            <a:ext cx="7207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F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2307" name="TextBox 16"/>
          <p:cNvSpPr txBox="1">
            <a:spLocks noChangeArrowheads="1"/>
          </p:cNvSpPr>
          <p:nvPr/>
        </p:nvSpPr>
        <p:spPr bwMode="auto">
          <a:xfrm>
            <a:off x="8231188" y="5072063"/>
            <a:ext cx="10429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Ne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2308" name="TextBox 17"/>
          <p:cNvSpPr txBox="1">
            <a:spLocks noChangeArrowheads="1"/>
          </p:cNvSpPr>
          <p:nvPr/>
        </p:nvSpPr>
        <p:spPr bwMode="auto">
          <a:xfrm>
            <a:off x="1039813" y="6022975"/>
            <a:ext cx="8651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</a:rPr>
              <a:t>H</a:t>
            </a:r>
            <a:r>
              <a:rPr lang="en-US" altLang="ru-RU" sz="1800" b="1">
                <a:latin typeface="Arial" panose="020B0604020202020204" pitchFamily="34" charset="0"/>
              </a:rPr>
              <a:t>2</a:t>
            </a:r>
            <a:endParaRPr lang="ru-RU" altLang="ru-RU" sz="1800" b="1">
              <a:latin typeface="Arial" panose="020B0604020202020204" pitchFamily="34" charset="0"/>
            </a:endParaRPr>
          </a:p>
        </p:txBody>
      </p:sp>
      <p:sp>
        <p:nvSpPr>
          <p:cNvPr id="12309" name="TextBox 19"/>
          <p:cNvSpPr txBox="1">
            <a:spLocks noChangeArrowheads="1"/>
          </p:cNvSpPr>
          <p:nvPr/>
        </p:nvSpPr>
        <p:spPr bwMode="auto">
          <a:xfrm>
            <a:off x="1711325" y="6016625"/>
            <a:ext cx="1008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latin typeface="Arial" panose="020B0604020202020204" pitchFamily="34" charset="0"/>
              </a:rPr>
              <a:t>HeH</a:t>
            </a:r>
            <a:endParaRPr lang="ru-RU" altLang="ru-RU" sz="2400" b="1" dirty="0">
              <a:latin typeface="Arial" panose="020B0604020202020204" pitchFamily="34" charset="0"/>
            </a:endParaRPr>
          </a:p>
        </p:txBody>
      </p:sp>
      <p:sp>
        <p:nvSpPr>
          <p:cNvPr id="12310" name="TextBox 20"/>
          <p:cNvSpPr txBox="1">
            <a:spLocks noChangeArrowheads="1"/>
          </p:cNvSpPr>
          <p:nvPr/>
        </p:nvSpPr>
        <p:spPr bwMode="auto">
          <a:xfrm>
            <a:off x="2614613" y="5992813"/>
            <a:ext cx="1008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latin typeface="Arial" panose="020B0604020202020204" pitchFamily="34" charset="0"/>
              </a:rPr>
              <a:t>LiH</a:t>
            </a:r>
            <a:endParaRPr lang="ru-RU" altLang="ru-RU" sz="2400" b="1" dirty="0">
              <a:latin typeface="Arial" panose="020B0604020202020204" pitchFamily="34" charset="0"/>
            </a:endParaRPr>
          </a:p>
        </p:txBody>
      </p:sp>
      <p:sp>
        <p:nvSpPr>
          <p:cNvPr id="12311" name="Прямоугольник 21"/>
          <p:cNvSpPr>
            <a:spLocks noChangeArrowheads="1"/>
          </p:cNvSpPr>
          <p:nvPr/>
        </p:nvSpPr>
        <p:spPr bwMode="auto">
          <a:xfrm>
            <a:off x="3333750" y="6007100"/>
            <a:ext cx="930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BeH</a:t>
            </a:r>
            <a:r>
              <a:rPr lang="en-US" altLang="ru-RU" sz="1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2312" name="Прямоугольник 22"/>
          <p:cNvSpPr>
            <a:spLocks noChangeArrowheads="1"/>
          </p:cNvSpPr>
          <p:nvPr/>
        </p:nvSpPr>
        <p:spPr bwMode="auto">
          <a:xfrm>
            <a:off x="4159250" y="6007100"/>
            <a:ext cx="901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panose="020B0604020202020204" pitchFamily="34" charset="0"/>
              </a:rPr>
              <a:t>В</a:t>
            </a:r>
            <a:r>
              <a:rPr lang="ru-RU" altLang="ru-RU" sz="2400" b="1" baseline="-25000">
                <a:latin typeface="Arial" panose="020B0604020202020204" pitchFamily="34" charset="0"/>
              </a:rPr>
              <a:t>2</a:t>
            </a:r>
            <a:r>
              <a:rPr lang="ru-RU" altLang="ru-RU" sz="2400" b="1">
                <a:latin typeface="Arial" panose="020B0604020202020204" pitchFamily="34" charset="0"/>
              </a:rPr>
              <a:t>Н</a:t>
            </a:r>
            <a:r>
              <a:rPr lang="ru-RU" altLang="ru-RU" sz="2400" b="1" baseline="-25000">
                <a:latin typeface="Arial" panose="020B0604020202020204" pitchFamily="34" charset="0"/>
              </a:rPr>
              <a:t>6</a:t>
            </a:r>
            <a:r>
              <a:rPr lang="ru-RU" altLang="ru-RU" sz="1800" baseline="-25000">
                <a:latin typeface="Arial" panose="020B0604020202020204" pitchFamily="34" charset="0"/>
              </a:rPr>
              <a:t> 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2313" name="Прямоугольник 23"/>
          <p:cNvSpPr>
            <a:spLocks noChangeArrowheads="1"/>
          </p:cNvSpPr>
          <p:nvPr/>
        </p:nvSpPr>
        <p:spPr bwMode="auto">
          <a:xfrm>
            <a:off x="5076825" y="6011863"/>
            <a:ext cx="630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12314" name="Прямоугольник 21"/>
          <p:cNvSpPr>
            <a:spLocks noChangeArrowheads="1"/>
          </p:cNvSpPr>
          <p:nvPr/>
        </p:nvSpPr>
        <p:spPr bwMode="auto">
          <a:xfrm>
            <a:off x="5919788" y="6022975"/>
            <a:ext cx="801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Arial" panose="020B0604020202020204" pitchFamily="34" charset="0"/>
              </a:rPr>
              <a:t>NaH</a:t>
            </a:r>
            <a:endParaRPr lang="ru-RU" altLang="ru-RU" sz="2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315" name="Прямоугольник 22"/>
          <p:cNvSpPr>
            <a:spLocks noChangeArrowheads="1"/>
          </p:cNvSpPr>
          <p:nvPr/>
        </p:nvSpPr>
        <p:spPr bwMode="auto">
          <a:xfrm>
            <a:off x="6680200" y="6008688"/>
            <a:ext cx="838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ru-RU" sz="16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2316" name="Прямоугольник 23"/>
          <p:cNvSpPr>
            <a:spLocks noChangeArrowheads="1"/>
          </p:cNvSpPr>
          <p:nvPr/>
        </p:nvSpPr>
        <p:spPr bwMode="auto">
          <a:xfrm>
            <a:off x="7593013" y="6008688"/>
            <a:ext cx="6651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HF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2317" name="Прямоугольник 24"/>
          <p:cNvSpPr>
            <a:spLocks noChangeArrowheads="1"/>
          </p:cNvSpPr>
          <p:nvPr/>
        </p:nvSpPr>
        <p:spPr bwMode="auto">
          <a:xfrm>
            <a:off x="8434388" y="5795963"/>
            <a:ext cx="3841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41547AF7-8510-4404-8DE7-2086D91DF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6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157788"/>
            <a:ext cx="90916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0" y="404813"/>
            <a:ext cx="8229600" cy="1714500"/>
          </a:xfrm>
        </p:spPr>
        <p:txBody>
          <a:bodyPr/>
          <a:lstStyle/>
          <a:p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Вода</a:t>
            </a:r>
            <a:endParaRPr lang="ru-RU" alt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9" name="Picture 9" descr="Файл:Splash 2 colo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42863"/>
            <a:ext cx="1885950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3" descr="Картинка 3 из 7463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3395663"/>
            <a:ext cx="2452688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5"/>
          <p:cNvSpPr txBox="1">
            <a:spLocks noChangeArrowheads="1"/>
          </p:cNvSpPr>
          <p:nvPr/>
        </p:nvSpPr>
        <p:spPr bwMode="auto">
          <a:xfrm>
            <a:off x="1150938" y="5302250"/>
            <a:ext cx="431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4344" name="TextBox 6"/>
          <p:cNvSpPr txBox="1">
            <a:spLocks noChangeArrowheads="1"/>
          </p:cNvSpPr>
          <p:nvPr/>
        </p:nvSpPr>
        <p:spPr bwMode="auto">
          <a:xfrm>
            <a:off x="392113" y="6094413"/>
            <a:ext cx="4333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4345" name="TextBox 7"/>
          <p:cNvSpPr txBox="1">
            <a:spLocks noChangeArrowheads="1"/>
          </p:cNvSpPr>
          <p:nvPr/>
        </p:nvSpPr>
        <p:spPr bwMode="auto">
          <a:xfrm>
            <a:off x="2735263" y="5302250"/>
            <a:ext cx="1008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Li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4346" name="TextBox 8"/>
          <p:cNvSpPr txBox="1">
            <a:spLocks noChangeArrowheads="1"/>
          </p:cNvSpPr>
          <p:nvPr/>
        </p:nvSpPr>
        <p:spPr bwMode="auto">
          <a:xfrm>
            <a:off x="1798638" y="5302250"/>
            <a:ext cx="1008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He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4347" name="TextBox 9"/>
          <p:cNvSpPr txBox="1">
            <a:spLocks noChangeArrowheads="1"/>
          </p:cNvSpPr>
          <p:nvPr/>
        </p:nvSpPr>
        <p:spPr bwMode="auto">
          <a:xfrm>
            <a:off x="3421063" y="5302250"/>
            <a:ext cx="1008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Be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4348" name="TextBox 10"/>
          <p:cNvSpPr txBox="1">
            <a:spLocks noChangeArrowheads="1"/>
          </p:cNvSpPr>
          <p:nvPr/>
        </p:nvSpPr>
        <p:spPr bwMode="auto">
          <a:xfrm>
            <a:off x="4403725" y="5302250"/>
            <a:ext cx="6969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B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4349" name="TextBox 11"/>
          <p:cNvSpPr txBox="1">
            <a:spLocks noChangeArrowheads="1"/>
          </p:cNvSpPr>
          <p:nvPr/>
        </p:nvSpPr>
        <p:spPr bwMode="auto">
          <a:xfrm>
            <a:off x="5207000" y="5302250"/>
            <a:ext cx="7191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4350" name="TextBox 12"/>
          <p:cNvSpPr txBox="1">
            <a:spLocks noChangeArrowheads="1"/>
          </p:cNvSpPr>
          <p:nvPr/>
        </p:nvSpPr>
        <p:spPr bwMode="auto">
          <a:xfrm>
            <a:off x="5961063" y="5324475"/>
            <a:ext cx="7191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N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4351" name="TextBox 14"/>
          <p:cNvSpPr txBox="1">
            <a:spLocks noChangeArrowheads="1"/>
          </p:cNvSpPr>
          <p:nvPr/>
        </p:nvSpPr>
        <p:spPr bwMode="auto">
          <a:xfrm>
            <a:off x="6767513" y="5286375"/>
            <a:ext cx="7207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endParaRPr lang="ru-RU" altLang="ru-RU" sz="4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4352" name="TextBox 15"/>
          <p:cNvSpPr txBox="1">
            <a:spLocks noChangeArrowheads="1"/>
          </p:cNvSpPr>
          <p:nvPr/>
        </p:nvSpPr>
        <p:spPr bwMode="auto">
          <a:xfrm>
            <a:off x="7726363" y="5302250"/>
            <a:ext cx="7207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F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4353" name="TextBox 16"/>
          <p:cNvSpPr txBox="1">
            <a:spLocks noChangeArrowheads="1"/>
          </p:cNvSpPr>
          <p:nvPr/>
        </p:nvSpPr>
        <p:spPr bwMode="auto">
          <a:xfrm>
            <a:off x="8318500" y="5302250"/>
            <a:ext cx="10429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Ne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4354" name="TextBox 17"/>
          <p:cNvSpPr txBox="1">
            <a:spLocks noChangeArrowheads="1"/>
          </p:cNvSpPr>
          <p:nvPr/>
        </p:nvSpPr>
        <p:spPr bwMode="auto">
          <a:xfrm>
            <a:off x="1127125" y="6253163"/>
            <a:ext cx="865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</a:rPr>
              <a:t>H</a:t>
            </a:r>
            <a:r>
              <a:rPr lang="en-US" altLang="ru-RU" sz="1800" b="1">
                <a:latin typeface="Arial" panose="020B0604020202020204" pitchFamily="34" charset="0"/>
              </a:rPr>
              <a:t>2</a:t>
            </a:r>
            <a:endParaRPr lang="ru-RU" altLang="ru-RU" sz="1800" b="1">
              <a:latin typeface="Arial" panose="020B0604020202020204" pitchFamily="34" charset="0"/>
            </a:endParaRPr>
          </a:p>
        </p:txBody>
      </p:sp>
      <p:sp>
        <p:nvSpPr>
          <p:cNvPr id="14355" name="TextBox 19"/>
          <p:cNvSpPr txBox="1">
            <a:spLocks noChangeArrowheads="1"/>
          </p:cNvSpPr>
          <p:nvPr/>
        </p:nvSpPr>
        <p:spPr bwMode="auto">
          <a:xfrm>
            <a:off x="1798638" y="6246813"/>
            <a:ext cx="10080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latin typeface="Arial" panose="020B0604020202020204" pitchFamily="34" charset="0"/>
              </a:rPr>
              <a:t>HeH</a:t>
            </a:r>
            <a:endParaRPr lang="ru-RU" altLang="ru-RU" sz="2400" b="1" dirty="0">
              <a:latin typeface="Arial" panose="020B0604020202020204" pitchFamily="34" charset="0"/>
            </a:endParaRPr>
          </a:p>
        </p:txBody>
      </p:sp>
      <p:sp>
        <p:nvSpPr>
          <p:cNvPr id="14356" name="TextBox 20"/>
          <p:cNvSpPr txBox="1">
            <a:spLocks noChangeArrowheads="1"/>
          </p:cNvSpPr>
          <p:nvPr/>
        </p:nvSpPr>
        <p:spPr bwMode="auto">
          <a:xfrm>
            <a:off x="2701925" y="6223000"/>
            <a:ext cx="100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latin typeface="Arial" panose="020B0604020202020204" pitchFamily="34" charset="0"/>
              </a:rPr>
              <a:t>LiH</a:t>
            </a:r>
            <a:endParaRPr lang="ru-RU" altLang="ru-RU" sz="2400" b="1" dirty="0">
              <a:latin typeface="Arial" panose="020B0604020202020204" pitchFamily="34" charset="0"/>
            </a:endParaRPr>
          </a:p>
        </p:txBody>
      </p:sp>
      <p:sp>
        <p:nvSpPr>
          <p:cNvPr id="14357" name="Прямоугольник 21"/>
          <p:cNvSpPr>
            <a:spLocks noChangeArrowheads="1"/>
          </p:cNvSpPr>
          <p:nvPr/>
        </p:nvSpPr>
        <p:spPr bwMode="auto">
          <a:xfrm>
            <a:off x="3421063" y="6237288"/>
            <a:ext cx="930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BeH</a:t>
            </a:r>
            <a:r>
              <a:rPr lang="en-US" altLang="ru-RU" sz="1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58" name="Прямоугольник 22"/>
          <p:cNvSpPr>
            <a:spLocks noChangeArrowheads="1"/>
          </p:cNvSpPr>
          <p:nvPr/>
        </p:nvSpPr>
        <p:spPr bwMode="auto">
          <a:xfrm>
            <a:off x="4246563" y="6237288"/>
            <a:ext cx="901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panose="020B0604020202020204" pitchFamily="34" charset="0"/>
              </a:rPr>
              <a:t>В</a:t>
            </a:r>
            <a:r>
              <a:rPr lang="ru-RU" altLang="ru-RU" sz="2400" b="1" baseline="-25000">
                <a:latin typeface="Arial" panose="020B0604020202020204" pitchFamily="34" charset="0"/>
              </a:rPr>
              <a:t>2</a:t>
            </a:r>
            <a:r>
              <a:rPr lang="ru-RU" altLang="ru-RU" sz="2400" b="1">
                <a:latin typeface="Arial" panose="020B0604020202020204" pitchFamily="34" charset="0"/>
              </a:rPr>
              <a:t>Н</a:t>
            </a:r>
            <a:r>
              <a:rPr lang="ru-RU" altLang="ru-RU" sz="2400" b="1" baseline="-25000">
                <a:latin typeface="Arial" panose="020B0604020202020204" pitchFamily="34" charset="0"/>
              </a:rPr>
              <a:t>6</a:t>
            </a:r>
            <a:r>
              <a:rPr lang="ru-RU" altLang="ru-RU" sz="1800" baseline="-25000">
                <a:latin typeface="Arial" panose="020B0604020202020204" pitchFamily="34" charset="0"/>
              </a:rPr>
              <a:t> 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59" name="Прямоугольник 23"/>
          <p:cNvSpPr>
            <a:spLocks noChangeArrowheads="1"/>
          </p:cNvSpPr>
          <p:nvPr/>
        </p:nvSpPr>
        <p:spPr bwMode="auto">
          <a:xfrm>
            <a:off x="5164138" y="6242050"/>
            <a:ext cx="630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14360" name="Прямоугольник 21"/>
          <p:cNvSpPr>
            <a:spLocks noChangeArrowheads="1"/>
          </p:cNvSpPr>
          <p:nvPr/>
        </p:nvSpPr>
        <p:spPr bwMode="auto">
          <a:xfrm>
            <a:off x="5851525" y="6242050"/>
            <a:ext cx="801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panose="020B0604020202020204" pitchFamily="34" charset="0"/>
              </a:rPr>
              <a:t>NaH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14361" name="Прямоугольник 22"/>
          <p:cNvSpPr>
            <a:spLocks noChangeArrowheads="1"/>
          </p:cNvSpPr>
          <p:nvPr/>
        </p:nvSpPr>
        <p:spPr bwMode="auto">
          <a:xfrm>
            <a:off x="6767513" y="6238875"/>
            <a:ext cx="838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ru-RU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ru-RU" altLang="ru-RU" sz="2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4362" name="Прямоугольник 23"/>
          <p:cNvSpPr>
            <a:spLocks noChangeArrowheads="1"/>
          </p:cNvSpPr>
          <p:nvPr/>
        </p:nvSpPr>
        <p:spPr bwMode="auto">
          <a:xfrm>
            <a:off x="7680325" y="6238875"/>
            <a:ext cx="6651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HF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4363" name="Прямоугольник 24"/>
          <p:cNvSpPr>
            <a:spLocks noChangeArrowheads="1"/>
          </p:cNvSpPr>
          <p:nvPr/>
        </p:nvSpPr>
        <p:spPr bwMode="auto">
          <a:xfrm>
            <a:off x="8521700" y="6026150"/>
            <a:ext cx="3841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4365" name="TextBox 1"/>
          <p:cNvSpPr txBox="1">
            <a:spLocks noChangeArrowheads="1"/>
          </p:cNvSpPr>
          <p:nvPr/>
        </p:nvSpPr>
        <p:spPr bwMode="auto">
          <a:xfrm>
            <a:off x="341313" y="2657475"/>
            <a:ext cx="64461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200" dirty="0"/>
              <a:t>Бесцветная жидкость без запаха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786B98-EBA3-4D54-A2DD-7967553AC4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752" y="452832"/>
            <a:ext cx="2066763" cy="1930399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8CB32EFE-E460-4806-894D-63CDDB8A6F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4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032375"/>
            <a:ext cx="90916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9" descr="Файл:Hydrogen-fluoride-3D-vd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15888"/>
            <a:ext cx="140970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1" descr="Файл:Hydrogen-fluoride-solid-chains-3D-vd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344613"/>
            <a:ext cx="20653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Заголовок 1"/>
          <p:cNvSpPr>
            <a:spLocks noGrp="1"/>
          </p:cNvSpPr>
          <p:nvPr>
            <p:ph type="title"/>
          </p:nvPr>
        </p:nvSpPr>
        <p:spPr>
          <a:xfrm>
            <a:off x="1949450" y="0"/>
            <a:ext cx="4916488" cy="1714500"/>
          </a:xfrm>
        </p:spPr>
        <p:txBody>
          <a:bodyPr/>
          <a:lstStyle/>
          <a:p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HF</a:t>
            </a:r>
            <a:br>
              <a:rPr lang="en-US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Гидрофторид</a:t>
            </a:r>
            <a:br>
              <a:rPr lang="ru-RU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(фтороводород)</a:t>
            </a:r>
            <a:endParaRPr lang="ru-RU" alt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9" name="Picture 15" descr="Картинка 74 из 38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63" y="352425"/>
            <a:ext cx="1763712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Прямоугольник 5"/>
          <p:cNvSpPr>
            <a:spLocks noChangeArrowheads="1"/>
          </p:cNvSpPr>
          <p:nvPr/>
        </p:nvSpPr>
        <p:spPr bwMode="auto">
          <a:xfrm>
            <a:off x="0" y="2274888"/>
            <a:ext cx="9144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Arial" panose="020B0604020202020204" pitchFamily="34" charset="0"/>
              </a:rPr>
              <a:t>Гидрид фтора (фтороводород) -  белый порошок, при растворении в воде образует плавиковую кислоту.</a:t>
            </a:r>
          </a:p>
        </p:txBody>
      </p:sp>
      <p:sp>
        <p:nvSpPr>
          <p:cNvPr id="16393" name="TextBox 5"/>
          <p:cNvSpPr txBox="1">
            <a:spLocks noChangeArrowheads="1"/>
          </p:cNvSpPr>
          <p:nvPr/>
        </p:nvSpPr>
        <p:spPr bwMode="auto">
          <a:xfrm>
            <a:off x="1023938" y="5176838"/>
            <a:ext cx="431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6394" name="TextBox 6"/>
          <p:cNvSpPr txBox="1">
            <a:spLocks noChangeArrowheads="1"/>
          </p:cNvSpPr>
          <p:nvPr/>
        </p:nvSpPr>
        <p:spPr bwMode="auto">
          <a:xfrm>
            <a:off x="265113" y="5969000"/>
            <a:ext cx="4333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6395" name="TextBox 7"/>
          <p:cNvSpPr txBox="1">
            <a:spLocks noChangeArrowheads="1"/>
          </p:cNvSpPr>
          <p:nvPr/>
        </p:nvSpPr>
        <p:spPr bwMode="auto">
          <a:xfrm>
            <a:off x="2608263" y="5176838"/>
            <a:ext cx="1008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Li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6396" name="TextBox 8"/>
          <p:cNvSpPr txBox="1">
            <a:spLocks noChangeArrowheads="1"/>
          </p:cNvSpPr>
          <p:nvPr/>
        </p:nvSpPr>
        <p:spPr bwMode="auto">
          <a:xfrm>
            <a:off x="1671638" y="5176838"/>
            <a:ext cx="1008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He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6397" name="TextBox 9"/>
          <p:cNvSpPr txBox="1">
            <a:spLocks noChangeArrowheads="1"/>
          </p:cNvSpPr>
          <p:nvPr/>
        </p:nvSpPr>
        <p:spPr bwMode="auto">
          <a:xfrm>
            <a:off x="3294063" y="5176838"/>
            <a:ext cx="1008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Be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6398" name="TextBox 10"/>
          <p:cNvSpPr txBox="1">
            <a:spLocks noChangeArrowheads="1"/>
          </p:cNvSpPr>
          <p:nvPr/>
        </p:nvSpPr>
        <p:spPr bwMode="auto">
          <a:xfrm>
            <a:off x="4276725" y="5176838"/>
            <a:ext cx="6969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B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6399" name="TextBox 11"/>
          <p:cNvSpPr txBox="1">
            <a:spLocks noChangeArrowheads="1"/>
          </p:cNvSpPr>
          <p:nvPr/>
        </p:nvSpPr>
        <p:spPr bwMode="auto">
          <a:xfrm>
            <a:off x="5080000" y="5176838"/>
            <a:ext cx="7191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C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6400" name="TextBox 12"/>
          <p:cNvSpPr txBox="1">
            <a:spLocks noChangeArrowheads="1"/>
          </p:cNvSpPr>
          <p:nvPr/>
        </p:nvSpPr>
        <p:spPr bwMode="auto">
          <a:xfrm>
            <a:off x="5834063" y="5199063"/>
            <a:ext cx="7191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N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6401" name="TextBox 14"/>
          <p:cNvSpPr txBox="1">
            <a:spLocks noChangeArrowheads="1"/>
          </p:cNvSpPr>
          <p:nvPr/>
        </p:nvSpPr>
        <p:spPr bwMode="auto">
          <a:xfrm>
            <a:off x="6640513" y="5160963"/>
            <a:ext cx="7207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O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6402" name="TextBox 15"/>
          <p:cNvSpPr txBox="1">
            <a:spLocks noChangeArrowheads="1"/>
          </p:cNvSpPr>
          <p:nvPr/>
        </p:nvSpPr>
        <p:spPr bwMode="auto">
          <a:xfrm>
            <a:off x="7599363" y="5176838"/>
            <a:ext cx="7207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solidFill>
                  <a:srgbClr val="FF0000"/>
                </a:solidFill>
                <a:latin typeface="Arial" panose="020B0604020202020204" pitchFamily="34" charset="0"/>
              </a:rPr>
              <a:t>F</a:t>
            </a:r>
            <a:endParaRPr lang="ru-RU" altLang="ru-RU" sz="4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6403" name="TextBox 16"/>
          <p:cNvSpPr txBox="1">
            <a:spLocks noChangeArrowheads="1"/>
          </p:cNvSpPr>
          <p:nvPr/>
        </p:nvSpPr>
        <p:spPr bwMode="auto">
          <a:xfrm>
            <a:off x="8191500" y="5176838"/>
            <a:ext cx="10429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latin typeface="Arial" panose="020B0604020202020204" pitchFamily="34" charset="0"/>
              </a:rPr>
              <a:t>Ne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  <p:sp>
        <p:nvSpPr>
          <p:cNvPr id="16404" name="TextBox 17"/>
          <p:cNvSpPr txBox="1">
            <a:spLocks noChangeArrowheads="1"/>
          </p:cNvSpPr>
          <p:nvPr/>
        </p:nvSpPr>
        <p:spPr bwMode="auto">
          <a:xfrm>
            <a:off x="1000125" y="6127750"/>
            <a:ext cx="865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</a:rPr>
              <a:t>H</a:t>
            </a:r>
            <a:r>
              <a:rPr lang="en-US" altLang="ru-RU" sz="1800" b="1">
                <a:latin typeface="Arial" panose="020B0604020202020204" pitchFamily="34" charset="0"/>
              </a:rPr>
              <a:t>2</a:t>
            </a:r>
            <a:endParaRPr lang="ru-RU" altLang="ru-RU" sz="1800" b="1">
              <a:latin typeface="Arial" panose="020B0604020202020204" pitchFamily="34" charset="0"/>
            </a:endParaRPr>
          </a:p>
        </p:txBody>
      </p:sp>
      <p:sp>
        <p:nvSpPr>
          <p:cNvPr id="16405" name="TextBox 19"/>
          <p:cNvSpPr txBox="1">
            <a:spLocks noChangeArrowheads="1"/>
          </p:cNvSpPr>
          <p:nvPr/>
        </p:nvSpPr>
        <p:spPr bwMode="auto">
          <a:xfrm>
            <a:off x="1671638" y="6121400"/>
            <a:ext cx="10080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latin typeface="Arial" panose="020B0604020202020204" pitchFamily="34" charset="0"/>
              </a:rPr>
              <a:t>HeH</a:t>
            </a:r>
            <a:endParaRPr lang="ru-RU" altLang="ru-RU" sz="2400" b="1" dirty="0">
              <a:latin typeface="Arial" panose="020B0604020202020204" pitchFamily="34" charset="0"/>
            </a:endParaRPr>
          </a:p>
        </p:txBody>
      </p:sp>
      <p:sp>
        <p:nvSpPr>
          <p:cNvPr id="16406" name="TextBox 20"/>
          <p:cNvSpPr txBox="1">
            <a:spLocks noChangeArrowheads="1"/>
          </p:cNvSpPr>
          <p:nvPr/>
        </p:nvSpPr>
        <p:spPr bwMode="auto">
          <a:xfrm>
            <a:off x="2574925" y="6097588"/>
            <a:ext cx="1008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latin typeface="Arial" panose="020B0604020202020204" pitchFamily="34" charset="0"/>
              </a:rPr>
              <a:t>LiH</a:t>
            </a:r>
            <a:endParaRPr lang="ru-RU" altLang="ru-RU" sz="2400" b="1" dirty="0">
              <a:latin typeface="Arial" panose="020B0604020202020204" pitchFamily="34" charset="0"/>
            </a:endParaRPr>
          </a:p>
        </p:txBody>
      </p:sp>
      <p:sp>
        <p:nvSpPr>
          <p:cNvPr id="16407" name="Прямоугольник 21"/>
          <p:cNvSpPr>
            <a:spLocks noChangeArrowheads="1"/>
          </p:cNvSpPr>
          <p:nvPr/>
        </p:nvSpPr>
        <p:spPr bwMode="auto">
          <a:xfrm>
            <a:off x="3294063" y="6111875"/>
            <a:ext cx="930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BeH</a:t>
            </a:r>
            <a:r>
              <a:rPr lang="en-US" altLang="ru-RU" sz="1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6408" name="Прямоугольник 22"/>
          <p:cNvSpPr>
            <a:spLocks noChangeArrowheads="1"/>
          </p:cNvSpPr>
          <p:nvPr/>
        </p:nvSpPr>
        <p:spPr bwMode="auto">
          <a:xfrm>
            <a:off x="4119563" y="6111875"/>
            <a:ext cx="901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panose="020B0604020202020204" pitchFamily="34" charset="0"/>
              </a:rPr>
              <a:t>В</a:t>
            </a:r>
            <a:r>
              <a:rPr lang="ru-RU" altLang="ru-RU" sz="2400" b="1" baseline="-25000">
                <a:latin typeface="Arial" panose="020B0604020202020204" pitchFamily="34" charset="0"/>
              </a:rPr>
              <a:t>2</a:t>
            </a:r>
            <a:r>
              <a:rPr lang="ru-RU" altLang="ru-RU" sz="2400" b="1">
                <a:latin typeface="Arial" panose="020B0604020202020204" pitchFamily="34" charset="0"/>
              </a:rPr>
              <a:t>Н</a:t>
            </a:r>
            <a:r>
              <a:rPr lang="ru-RU" altLang="ru-RU" sz="2400" b="1" baseline="-25000">
                <a:latin typeface="Arial" panose="020B0604020202020204" pitchFamily="34" charset="0"/>
              </a:rPr>
              <a:t>6</a:t>
            </a:r>
            <a:r>
              <a:rPr lang="ru-RU" altLang="ru-RU" sz="1800" baseline="-25000">
                <a:latin typeface="Arial" panose="020B0604020202020204" pitchFamily="34" charset="0"/>
              </a:rPr>
              <a:t> 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6409" name="Прямоугольник 23"/>
          <p:cNvSpPr>
            <a:spLocks noChangeArrowheads="1"/>
          </p:cNvSpPr>
          <p:nvPr/>
        </p:nvSpPr>
        <p:spPr bwMode="auto">
          <a:xfrm>
            <a:off x="5037138" y="6116638"/>
            <a:ext cx="6302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16410" name="Прямоугольник 21"/>
          <p:cNvSpPr>
            <a:spLocks noChangeArrowheads="1"/>
          </p:cNvSpPr>
          <p:nvPr/>
        </p:nvSpPr>
        <p:spPr bwMode="auto">
          <a:xfrm>
            <a:off x="5724525" y="6116638"/>
            <a:ext cx="801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panose="020B0604020202020204" pitchFamily="34" charset="0"/>
              </a:rPr>
              <a:t>NaH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16411" name="Прямоугольник 22"/>
          <p:cNvSpPr>
            <a:spLocks noChangeArrowheads="1"/>
          </p:cNvSpPr>
          <p:nvPr/>
        </p:nvSpPr>
        <p:spPr bwMode="auto">
          <a:xfrm>
            <a:off x="6640513" y="6113463"/>
            <a:ext cx="838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ru-RU" sz="16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6412" name="Прямоугольник 23"/>
          <p:cNvSpPr>
            <a:spLocks noChangeArrowheads="1"/>
          </p:cNvSpPr>
          <p:nvPr/>
        </p:nvSpPr>
        <p:spPr bwMode="auto">
          <a:xfrm>
            <a:off x="7553325" y="6113463"/>
            <a:ext cx="6651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HF</a:t>
            </a:r>
            <a:endParaRPr lang="ru-RU" altLang="ru-RU" sz="2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6413" name="Прямоугольник 24"/>
          <p:cNvSpPr>
            <a:spLocks noChangeArrowheads="1"/>
          </p:cNvSpPr>
          <p:nvPr/>
        </p:nvSpPr>
        <p:spPr bwMode="auto">
          <a:xfrm>
            <a:off x="8394700" y="5900738"/>
            <a:ext cx="3841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ru-RU" altLang="ru-RU" sz="2800" b="1">
              <a:latin typeface="Arial" panose="020B0604020202020204" pitchFamily="34" charset="0"/>
            </a:endParaRPr>
          </a:p>
        </p:txBody>
      </p:sp>
      <p:pic>
        <p:nvPicPr>
          <p:cNvPr id="11268" name="Picture 13" descr="Картинка 14 из 38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3373438"/>
            <a:ext cx="1239837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823253A5-A737-4426-8A0D-084C58AFAB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8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3406</TotalTime>
  <Words>923</Words>
  <Application>Microsoft Office PowerPoint</Application>
  <PresentationFormat>Экран (4:3)</PresentationFormat>
  <Paragraphs>605</Paragraphs>
  <Slides>26</Slides>
  <Notes>18</Notes>
  <HiddenSlides>0</HiddenSlides>
  <MMClips>26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Impact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В2Н6  Диборан</vt:lpstr>
      <vt:lpstr> CH Графан</vt:lpstr>
      <vt:lpstr>  NaH  Гидрид натрия</vt:lpstr>
      <vt:lpstr> H2O Вода</vt:lpstr>
      <vt:lpstr> HF Гидрофторид  (фтороводород)</vt:lpstr>
      <vt:lpstr>Презентация PowerPoint</vt:lpstr>
      <vt:lpstr>AlН3  Гидрид алюминия</vt:lpstr>
      <vt:lpstr>Презентация PowerPoint</vt:lpstr>
      <vt:lpstr>  PН3  Гидрид фосфора (фосфин)</vt:lpstr>
      <vt:lpstr> H2S Гидрид серы (сероводород)</vt:lpstr>
      <vt:lpstr> HCl Гидрид хлора (хлороводород)</vt:lpstr>
      <vt:lpstr> КH Гидрид калия</vt:lpstr>
      <vt:lpstr> CaН2  Гидрид кальция</vt:lpstr>
      <vt:lpstr>  ScH2 и ScH3  Гидриды скандия</vt:lpstr>
      <vt:lpstr>Презентация PowerPoint</vt:lpstr>
      <vt:lpstr>VН Гидрид ванадия</vt:lpstr>
      <vt:lpstr>Презентация PowerPoint</vt:lpstr>
      <vt:lpstr> FeH2 Гидрид железа </vt:lpstr>
      <vt:lpstr> CoH, CoH2  Гидриды кобальта</vt:lpstr>
      <vt:lpstr> NiH2 Гидрид никеля</vt:lpstr>
      <vt:lpstr> CuН  Гидрид меди</vt:lpstr>
      <vt:lpstr> ZnН2  Гидрид цинка</vt:lpstr>
    </vt:vector>
  </TitlesOfParts>
  <Company>Дом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Лептоны</dc:title>
  <dc:creator>Рашид</dc:creator>
  <cp:lastModifiedBy>Рашид Шарипов</cp:lastModifiedBy>
  <cp:revision>105</cp:revision>
  <dcterms:created xsi:type="dcterms:W3CDTF">2010-03-08T05:02:31Z</dcterms:created>
  <dcterms:modified xsi:type="dcterms:W3CDTF">2019-01-15T05:50:28Z</dcterms:modified>
</cp:coreProperties>
</file>